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400" r:id="rId3"/>
    <p:sldId id="484" r:id="rId4"/>
    <p:sldId id="485" r:id="rId5"/>
    <p:sldId id="487" r:id="rId6"/>
    <p:sldId id="488" r:id="rId7"/>
    <p:sldId id="489" r:id="rId8"/>
    <p:sldId id="490" r:id="rId9"/>
    <p:sldId id="491" r:id="rId10"/>
    <p:sldId id="492" r:id="rId11"/>
    <p:sldId id="494" r:id="rId12"/>
    <p:sldId id="509" r:id="rId13"/>
    <p:sldId id="497" r:id="rId14"/>
    <p:sldId id="519" r:id="rId15"/>
    <p:sldId id="522" r:id="rId16"/>
    <p:sldId id="520" r:id="rId17"/>
    <p:sldId id="514" r:id="rId19"/>
    <p:sldId id="525" r:id="rId20"/>
  </p:sldIdLst>
  <p:sldSz cx="9144000" cy="6858000" type="screen4x3"/>
  <p:notesSz cx="7099300"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4" autoAdjust="0"/>
    <p:restoredTop sz="50000" autoAdjust="0"/>
  </p:normalViewPr>
  <p:slideViewPr>
    <p:cSldViewPr>
      <p:cViewPr>
        <p:scale>
          <a:sx n="110" d="100"/>
          <a:sy n="110" d="100"/>
        </p:scale>
        <p:origin x="1520"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163BFE6-1696-4D1B-941E-3C7B652856CD}" type="datetimeFigureOut">
              <a:rPr lang="en-US" smtClean="0"/>
            </a:fld>
            <a:endParaRPr lang="en-US"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9B0B22A6-514C-4678-AF05-714687F58E3E}"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30CE8B0C-1E25-2046-8F27-29EC2C5BBDD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5526312-3E06-4546-885F-F3E012FB6008}" type="slidenum">
              <a:rPr lang="de-DE" smtClean="0">
                <a:solidFill>
                  <a:prstClr val="black"/>
                </a:solidFill>
              </a:rPr>
            </a:fld>
            <a:endParaRPr lang="de-DE">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7530D53-FDCF-423F-AA12-7B1824FDF441}"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COMPANY PRESENTATION</a:t>
            </a:r>
            <a:endParaRPr lang="en-US"/>
          </a:p>
        </p:txBody>
      </p:sp>
      <p:sp>
        <p:nvSpPr>
          <p:cNvPr id="6" name="Slide Number Placeholder 5"/>
          <p:cNvSpPr>
            <a:spLocks noGrp="1"/>
          </p:cNvSpPr>
          <p:nvPr>
            <p:ph type="sldNum" sz="quarter" idx="12"/>
          </p:nvPr>
        </p:nvSpPr>
        <p:spPr/>
        <p:txBody>
          <a:bodyPr/>
          <a:lstStyle/>
          <a:p>
            <a:fld id="{2EE694A9-4AAC-E244-A012-C6964E4C77E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528" y="456875"/>
            <a:ext cx="8229600" cy="665959"/>
          </a:xfrm>
        </p:spPr>
        <p:txBody>
          <a:bodyPr>
            <a:normAutofit/>
          </a:bodyPr>
          <a:lstStyle>
            <a:lvl1pPr algn="l">
              <a:defRPr sz="2800" b="0" i="0">
                <a:solidFill>
                  <a:srgbClr val="354900"/>
                </a:solidFill>
                <a:latin typeface="Stag Book"/>
                <a:cs typeface="Stag Book"/>
              </a:defRPr>
            </a:lvl1pPr>
          </a:lstStyle>
          <a:p>
            <a:r>
              <a:rPr kumimoji="1" lang="en-US" altLang="zh-CN" dirty="0"/>
              <a:t>Title, Stag book 28pt.</a:t>
            </a:r>
            <a:endParaRPr kumimoji="1" lang="zh-CN" altLang="en-US" dirty="0"/>
          </a:p>
        </p:txBody>
      </p:sp>
      <p:sp>
        <p:nvSpPr>
          <p:cNvPr id="3" name="内容占位符 2"/>
          <p:cNvSpPr>
            <a:spLocks noGrp="1"/>
          </p:cNvSpPr>
          <p:nvPr>
            <p:ph idx="1"/>
          </p:nvPr>
        </p:nvSpPr>
        <p:spPr>
          <a:xfrm>
            <a:off x="323527" y="1277708"/>
            <a:ext cx="8465263" cy="4848456"/>
          </a:xfrm>
        </p:spPr>
        <p:txBody>
          <a:bodyPr>
            <a:normAutofit/>
          </a:bodyPr>
          <a:lstStyle>
            <a:lvl1pPr>
              <a:defRPr sz="1600" b="0" i="0">
                <a:ea typeface="微软雅黑" panose="020B0503020204020204" charset="-122"/>
                <a:cs typeface="微软雅黑" panose="020B0503020204020204" charset="-122"/>
              </a:defRPr>
            </a:lvl1pPr>
            <a:lvl2pPr>
              <a:defRPr sz="1600" b="0" i="0">
                <a:ea typeface="微软雅黑" panose="020B0503020204020204" charset="-122"/>
                <a:cs typeface="微软雅黑" panose="020B0503020204020204" charset="-122"/>
              </a:defRPr>
            </a:lvl2pPr>
            <a:lvl3pPr>
              <a:defRPr sz="1600" b="0" i="0">
                <a:ea typeface="微软雅黑" panose="020B0503020204020204" charset="-122"/>
                <a:cs typeface="微软雅黑" panose="020B0503020204020204" charset="-122"/>
              </a:defRPr>
            </a:lvl3pPr>
            <a:lvl4pPr>
              <a:defRPr sz="1600" b="0" i="0">
                <a:ea typeface="微软雅黑" panose="020B0503020204020204" charset="-122"/>
                <a:cs typeface="微软雅黑" panose="020B0503020204020204" charset="-122"/>
              </a:defRPr>
            </a:lvl4pPr>
            <a:lvl5pPr>
              <a:defRPr sz="1600" b="0" i="0">
                <a:ea typeface="微软雅黑" panose="020B0503020204020204" charset="-122"/>
                <a:cs typeface="微软雅黑" panose="020B050302020402020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10"/>
          </p:nvPr>
        </p:nvSpPr>
        <p:spPr>
          <a:xfrm>
            <a:off x="323528" y="6356350"/>
            <a:ext cx="2133600" cy="365125"/>
          </a:xfrm>
        </p:spPr>
        <p:txBody>
          <a:bodyPr/>
          <a:lstStyle>
            <a:lvl1pPr>
              <a:defRPr/>
            </a:lvl1pPr>
          </a:lstStyle>
          <a:p>
            <a:fld id="{36BAB17D-F73D-41B6-9CEF-9E5BDA4EC8C8}" type="datetime1">
              <a:rPr kumimoji="1" lang="en-US" altLang="zh-CN" smtClean="0">
                <a:solidFill>
                  <a:prstClr val="black">
                    <a:tint val="75000"/>
                  </a:prstClr>
                </a:solidFill>
              </a:rPr>
            </a:fld>
            <a:endParaRPr kumimoji="1" lang="zh-CN" altLang="en-US" dirty="0">
              <a:solidFill>
                <a:prstClr val="black">
                  <a:tint val="75000"/>
                </a:prstClr>
              </a:solidFill>
            </a:endParaRPr>
          </a:p>
        </p:txBody>
      </p:sp>
      <p:sp>
        <p:nvSpPr>
          <p:cNvPr id="5" name="页脚占位符 4"/>
          <p:cNvSpPr>
            <a:spLocks noGrp="1"/>
          </p:cNvSpPr>
          <p:nvPr>
            <p:ph type="ftr" sz="quarter" idx="11"/>
          </p:nvPr>
        </p:nvSpPr>
        <p:spPr>
          <a:xfrm>
            <a:off x="323528" y="79235"/>
            <a:ext cx="2895600" cy="365125"/>
          </a:xfrm>
        </p:spPr>
        <p:txBody>
          <a:bodyPr/>
          <a:lstStyle>
            <a:lvl1pPr algn="l">
              <a:defRPr sz="700" b="0" i="0">
                <a:cs typeface="Stag Light"/>
              </a:defRPr>
            </a:lvl1pPr>
          </a:lstStyle>
          <a:p>
            <a:r>
              <a:rPr kumimoji="1" lang="en-US" altLang="zh-CN" dirty="0">
                <a:solidFill>
                  <a:prstClr val="black">
                    <a:tint val="75000"/>
                  </a:prstClr>
                </a:solidFill>
              </a:rPr>
              <a:t>COMPANY PRESENTATION</a:t>
            </a:r>
            <a:endParaRPr kumimoji="1" lang="zh-CN" altLang="en-US" dirty="0">
              <a:solidFill>
                <a:prstClr val="black">
                  <a:tint val="75000"/>
                </a:prstClr>
              </a:solidFill>
            </a:endParaRPr>
          </a:p>
        </p:txBody>
      </p:sp>
      <p:sp>
        <p:nvSpPr>
          <p:cNvPr id="6" name="幻灯片编号占位符 5"/>
          <p:cNvSpPr>
            <a:spLocks noGrp="1"/>
          </p:cNvSpPr>
          <p:nvPr>
            <p:ph type="sldNum" sz="quarter" idx="12"/>
          </p:nvPr>
        </p:nvSpPr>
        <p:spPr>
          <a:xfrm>
            <a:off x="6655191" y="6356350"/>
            <a:ext cx="2133600" cy="365125"/>
          </a:xfrm>
        </p:spPr>
        <p:txBody>
          <a:bodyPr/>
          <a:lstStyle>
            <a:lvl1pPr>
              <a:defRPr b="0" i="0">
                <a:cs typeface="Stag Light"/>
              </a:defRPr>
            </a:lvl1p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pic>
        <p:nvPicPr>
          <p:cNvPr id="9" name="图片 8"/>
          <p:cNvPicPr>
            <a:picLocks noChangeAspect="1"/>
          </p:cNvPicPr>
          <p:nvPr userDrawn="1"/>
        </p:nvPicPr>
        <p:blipFill>
          <a:blip r:embed="rId2" cstate="email"/>
          <a:stretch>
            <a:fillRect/>
          </a:stretch>
        </p:blipFill>
        <p:spPr>
          <a:xfrm>
            <a:off x="8263271" y="229966"/>
            <a:ext cx="525519" cy="534738"/>
          </a:xfrm>
          <a:prstGeom prst="rect">
            <a:avLst/>
          </a:prstGeom>
        </p:spPr>
      </p:pic>
      <p:cxnSp>
        <p:nvCxnSpPr>
          <p:cNvPr id="10" name="直线连接符 9"/>
          <p:cNvCxnSpPr/>
          <p:nvPr userDrawn="1"/>
        </p:nvCxnSpPr>
        <p:spPr>
          <a:xfrm>
            <a:off x="323528" y="1052736"/>
            <a:ext cx="8465263" cy="0"/>
          </a:xfrm>
          <a:prstGeom prst="line">
            <a:avLst/>
          </a:prstGeom>
          <a:ln w="6350" cmpd="sng">
            <a:solidFill>
              <a:srgbClr val="72706E"/>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158614" y="0"/>
            <a:ext cx="10603033" cy="6885384"/>
          </a:xfrm>
          <a:prstGeom prst="rect">
            <a:avLst/>
          </a:prstGeom>
        </p:spPr>
      </p:pic>
      <p:sp>
        <p:nvSpPr>
          <p:cNvPr id="3" name="文本占位符 2"/>
          <p:cNvSpPr>
            <a:spLocks noGrp="1"/>
          </p:cNvSpPr>
          <p:nvPr>
            <p:ph type="body" idx="1"/>
          </p:nvPr>
        </p:nvSpPr>
        <p:spPr>
          <a:xfrm>
            <a:off x="443529" y="2589209"/>
            <a:ext cx="7772400" cy="1500187"/>
          </a:xfrm>
        </p:spPr>
        <p:txBody>
          <a:bodyPr anchor="b">
            <a:normAutofit/>
          </a:bodyPr>
          <a:lstStyle>
            <a:lvl1pPr marL="0" indent="0">
              <a:buNone/>
              <a:defRPr sz="1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4" name="日期占位符 3"/>
          <p:cNvSpPr>
            <a:spLocks noGrp="1"/>
          </p:cNvSpPr>
          <p:nvPr>
            <p:ph type="dt" sz="half" idx="10"/>
          </p:nvPr>
        </p:nvSpPr>
        <p:spPr/>
        <p:txBody>
          <a:bodyPr/>
          <a:lstStyle>
            <a:lvl1pPr>
              <a:defRPr>
                <a:solidFill>
                  <a:srgbClr val="FFFFFF"/>
                </a:solidFill>
              </a:defRPr>
            </a:lvl1pPr>
          </a:lstStyle>
          <a:p>
            <a:fld id="{B71CB5AD-4A6E-49D9-84B7-4D793C907E62}" type="datetime1">
              <a:rPr kumimoji="1" lang="en-US" altLang="zh-CN" smtClean="0"/>
            </a:fld>
            <a:endParaRPr kumimoji="1" lang="zh-CN" altLang="en-US" dirty="0"/>
          </a:p>
        </p:txBody>
      </p:sp>
      <p:sp>
        <p:nvSpPr>
          <p:cNvPr id="5" name="页脚占位符 4"/>
          <p:cNvSpPr>
            <a:spLocks noGrp="1"/>
          </p:cNvSpPr>
          <p:nvPr>
            <p:ph type="ftr" sz="quarter" idx="11"/>
          </p:nvPr>
        </p:nvSpPr>
        <p:spPr>
          <a:xfrm>
            <a:off x="324000" y="79200"/>
            <a:ext cx="2895600" cy="365125"/>
          </a:xfrm>
        </p:spPr>
        <p:txBody>
          <a:bodyPr/>
          <a:lstStyle>
            <a:lvl1pPr algn="l">
              <a:defRPr sz="700" b="0" i="0">
                <a:solidFill>
                  <a:srgbClr val="FFFFFF"/>
                </a:solidFill>
                <a:latin typeface="Stag Light"/>
                <a:cs typeface="Stag Light"/>
              </a:defRPr>
            </a:lvl1pPr>
          </a:lstStyle>
          <a:p>
            <a:r>
              <a:rPr kumimoji="1" lang="en-US" altLang="zh-CN" dirty="0"/>
              <a:t>COMPANY PRESENTATION</a:t>
            </a:r>
            <a:endParaRPr kumimoji="1" lang="zh-CN" altLang="en-US" dirty="0"/>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A8062C2F-72C7-F64E-A2F9-556013FE438F}" type="slidenum">
              <a:rPr kumimoji="1" lang="zh-CN" altLang="en-US" smtClean="0"/>
            </a:fld>
            <a:endParaRPr kumimoji="1" lang="zh-CN" altLang="en-US" dirty="0"/>
          </a:p>
        </p:txBody>
      </p:sp>
      <p:pic>
        <p:nvPicPr>
          <p:cNvPr id="8" name="图片 7"/>
          <p:cNvPicPr>
            <a:picLocks noChangeAspect="1"/>
          </p:cNvPicPr>
          <p:nvPr userDrawn="1"/>
        </p:nvPicPr>
        <p:blipFill>
          <a:blip r:embed="rId3" cstate="email"/>
          <a:stretch>
            <a:fillRect/>
          </a:stretch>
        </p:blipFill>
        <p:spPr>
          <a:xfrm>
            <a:off x="8263271" y="229966"/>
            <a:ext cx="525519" cy="534738"/>
          </a:xfrm>
          <a:prstGeom prst="rect">
            <a:avLst/>
          </a:prstGeom>
        </p:spPr>
      </p:pic>
      <p:sp>
        <p:nvSpPr>
          <p:cNvPr id="2" name="标题 1"/>
          <p:cNvSpPr>
            <a:spLocks noGrp="1"/>
          </p:cNvSpPr>
          <p:nvPr>
            <p:ph type="title"/>
          </p:nvPr>
        </p:nvSpPr>
        <p:spPr>
          <a:xfrm>
            <a:off x="443529" y="4089396"/>
            <a:ext cx="7772400" cy="1362075"/>
          </a:xfrm>
        </p:spPr>
        <p:txBody>
          <a:bodyPr anchor="t"/>
          <a:lstStyle>
            <a:lvl1pPr algn="l">
              <a:defRPr sz="4000" b="0" i="0" cap="all">
                <a:solidFill>
                  <a:srgbClr val="FFFFFF"/>
                </a:solidFill>
                <a:latin typeface="Stag Book"/>
                <a:cs typeface="Stag Book"/>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1" lang="en-US" altLang="zh-CN" dirty="0"/>
              <a:t>Title, Stag book 28pt.</a:t>
            </a:r>
            <a:endParaRPr kumimoji="1"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3A5BFCF7-79E4-4BE5-B87C-DD7ABD2668A8}" type="datetime1">
              <a:rPr kumimoji="1" lang="en-US" altLang="zh-CN" smtClean="0">
                <a:solidFill>
                  <a:prstClr val="black">
                    <a:tint val="75000"/>
                  </a:prstClr>
                </a:solidFill>
              </a:rPr>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kumimoji="1" lang="en-US" altLang="zh-CN" smtClean="0">
                <a:solidFill>
                  <a:prstClr val="black">
                    <a:tint val="75000"/>
                  </a:prstClr>
                </a:solidFill>
              </a:rPr>
              <a:t>COMPANY PRESENTATION</a:t>
            </a:r>
            <a:endParaRPr kumimoji="1" lang="zh-CN" altLang="en-US" dirty="0">
              <a:solidFill>
                <a:prstClr val="black">
                  <a:tint val="75000"/>
                </a:prstClr>
              </a:solidFill>
            </a:endParaRPr>
          </a:p>
        </p:txBody>
      </p:sp>
      <p:sp>
        <p:nvSpPr>
          <p:cNvPr id="7" name="幻灯片编号占位符 6"/>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kumimoji="1" lang="en-US" altLang="zh-CN" dirty="0"/>
              <a:t>Title, Stag book 28pt.</a:t>
            </a:r>
            <a:endParaRPr kumimoji="1"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66B60F37-80FE-44BC-A4F0-B114AB3DF802}" type="datetime1">
              <a:rPr kumimoji="1" lang="en-US" altLang="zh-CN" smtClean="0">
                <a:solidFill>
                  <a:prstClr val="black">
                    <a:tint val="75000"/>
                  </a:prstClr>
                </a:solidFill>
              </a:rPr>
            </a:fld>
            <a:endParaRPr kumimoji="1" lang="zh-CN" altLang="en-US">
              <a:solidFill>
                <a:prstClr val="black">
                  <a:tint val="75000"/>
                </a:prstClr>
              </a:solidFill>
            </a:endParaRPr>
          </a:p>
        </p:txBody>
      </p:sp>
      <p:sp>
        <p:nvSpPr>
          <p:cNvPr id="8" name="页脚占位符 7"/>
          <p:cNvSpPr>
            <a:spLocks noGrp="1"/>
          </p:cNvSpPr>
          <p:nvPr>
            <p:ph type="ftr" sz="quarter" idx="11"/>
          </p:nvPr>
        </p:nvSpPr>
        <p:spPr/>
        <p:txBody>
          <a:bodyPr/>
          <a:lstStyle/>
          <a:p>
            <a:r>
              <a:rPr kumimoji="1" lang="en-US" altLang="zh-CN" dirty="0">
                <a:solidFill>
                  <a:prstClr val="black">
                    <a:tint val="75000"/>
                  </a:prstClr>
                </a:solidFill>
              </a:rPr>
              <a:t>COMPANY PRESENTATION</a:t>
            </a:r>
            <a:endParaRPr kumimoji="1" lang="zh-CN" altLang="en-US" dirty="0">
              <a:solidFill>
                <a:prstClr val="black">
                  <a:tint val="75000"/>
                </a:prstClr>
              </a:solidFill>
            </a:endParaRPr>
          </a:p>
        </p:txBody>
      </p:sp>
      <p:sp>
        <p:nvSpPr>
          <p:cNvPr id="9" name="幻灯片编号占位符 8"/>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矩形 7"/>
          <p:cNvSpPr/>
          <p:nvPr userDrawn="1"/>
        </p:nvSpPr>
        <p:spPr>
          <a:xfrm>
            <a:off x="1" y="0"/>
            <a:ext cx="9238866" cy="691511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title" hasCustomPrompt="1"/>
          </p:nvPr>
        </p:nvSpPr>
        <p:spPr>
          <a:xfrm>
            <a:off x="546977" y="3000414"/>
            <a:ext cx="8229600" cy="1143000"/>
          </a:xfrm>
        </p:spPr>
        <p:txBody>
          <a:bodyPr>
            <a:normAutofit/>
          </a:bodyPr>
          <a:lstStyle>
            <a:lvl1pPr>
              <a:defRPr sz="3200" b="0" i="0" baseline="0">
                <a:solidFill>
                  <a:schemeClr val="bg1"/>
                </a:solidFill>
                <a:latin typeface="Stag Book"/>
                <a:cs typeface="Stag Book"/>
              </a:defRPr>
            </a:lvl1pPr>
          </a:lstStyle>
          <a:p>
            <a:r>
              <a:rPr kumimoji="1" lang="en-US" altLang="zh-CN" dirty="0"/>
              <a:t>Title, Stag book 32pt.</a:t>
            </a:r>
            <a:endParaRPr kumimoji="1" lang="zh-CN" altLang="en-US" dirty="0"/>
          </a:p>
        </p:txBody>
      </p:sp>
      <p:sp>
        <p:nvSpPr>
          <p:cNvPr id="3" name="日期占位符 2"/>
          <p:cNvSpPr>
            <a:spLocks noGrp="1"/>
          </p:cNvSpPr>
          <p:nvPr>
            <p:ph type="dt" sz="half" idx="10"/>
          </p:nvPr>
        </p:nvSpPr>
        <p:spPr/>
        <p:txBody>
          <a:bodyPr/>
          <a:lstStyle>
            <a:lvl1pPr>
              <a:defRPr>
                <a:solidFill>
                  <a:srgbClr val="FFFFFF"/>
                </a:solidFill>
              </a:defRPr>
            </a:lvl1pPr>
          </a:lstStyle>
          <a:p>
            <a:fld id="{FDAC0E62-74A5-4867-A66B-F92FFDCA44BF}" type="datetime1">
              <a:rPr kumimoji="1" lang="en-US" altLang="zh-CN" smtClean="0"/>
            </a:fld>
            <a:endParaRPr kumimoji="1" lang="zh-CN" altLang="en-US" dirty="0"/>
          </a:p>
        </p:txBody>
      </p:sp>
      <p:sp>
        <p:nvSpPr>
          <p:cNvPr id="4" name="页脚占位符 3"/>
          <p:cNvSpPr>
            <a:spLocks noGrp="1"/>
          </p:cNvSpPr>
          <p:nvPr>
            <p:ph type="ftr" sz="quarter" idx="11"/>
          </p:nvPr>
        </p:nvSpPr>
        <p:spPr>
          <a:xfrm>
            <a:off x="324000" y="79200"/>
            <a:ext cx="2895600" cy="365125"/>
          </a:xfrm>
        </p:spPr>
        <p:txBody>
          <a:bodyPr/>
          <a:lstStyle>
            <a:lvl1pPr algn="l">
              <a:defRPr sz="700" b="0" i="0">
                <a:solidFill>
                  <a:srgbClr val="FFFFFF"/>
                </a:solidFill>
                <a:latin typeface="Stag Light"/>
                <a:cs typeface="Stag Light"/>
              </a:defRPr>
            </a:lvl1pPr>
          </a:lstStyle>
          <a:p>
            <a:r>
              <a:rPr kumimoji="1" lang="en-US" altLang="zh-CN" dirty="0"/>
              <a:t>COMPANY PRESENTATION</a:t>
            </a:r>
            <a:endParaRPr kumimoji="1" lang="zh-CN" altLang="en-US" dirty="0"/>
          </a:p>
        </p:txBody>
      </p:sp>
      <p:pic>
        <p:nvPicPr>
          <p:cNvPr id="6" name="图片 5"/>
          <p:cNvPicPr>
            <a:picLocks noChangeAspect="1"/>
          </p:cNvPicPr>
          <p:nvPr userDrawn="1"/>
        </p:nvPicPr>
        <p:blipFill>
          <a:blip r:embed="rId2" cstate="email"/>
          <a:stretch>
            <a:fillRect/>
          </a:stretch>
        </p:blipFill>
        <p:spPr>
          <a:xfrm>
            <a:off x="8263271" y="229966"/>
            <a:ext cx="525519" cy="53473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FFFD3B-EAB3-4FDC-8009-EABBC0F64DE5}" type="datetime1">
              <a:rPr kumimoji="1" lang="en-US" altLang="zh-CN" smtClean="0">
                <a:solidFill>
                  <a:prstClr val="black">
                    <a:tint val="75000"/>
                  </a:prstClr>
                </a:solidFill>
              </a:rPr>
            </a:fld>
            <a:endParaRPr kumimoji="1"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kumimoji="1" lang="en-US" altLang="zh-CN" dirty="0">
                <a:solidFill>
                  <a:prstClr val="black">
                    <a:tint val="75000"/>
                  </a:prstClr>
                </a:solidFill>
              </a:rPr>
              <a:t>COMPANY PRESENTATION</a:t>
            </a:r>
            <a:endParaRPr kumimoji="1" lang="zh-CN" altLang="en-US" dirty="0">
              <a:solidFill>
                <a:prstClr val="black">
                  <a:tint val="75000"/>
                </a:prstClr>
              </a:solidFill>
            </a:endParaRPr>
          </a:p>
        </p:txBody>
      </p:sp>
      <p:sp>
        <p:nvSpPr>
          <p:cNvPr id="4" name="幻灯片编号占位符 3"/>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atin typeface="Stag Book"/>
                <a:cs typeface="Stag Book"/>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dirty="0"/>
              <a:t>Picture</a:t>
            </a:r>
            <a:endParaRPr kumimoji="1" lang="zh-CN" altLang="en-US"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31E3FC3-3761-4A9C-900D-F144966A3855}" type="datetime1">
              <a:rPr kumimoji="1" lang="en-US" altLang="zh-CN" smtClean="0">
                <a:solidFill>
                  <a:prstClr val="black">
                    <a:tint val="75000"/>
                  </a:prstClr>
                </a:solidFill>
              </a:rPr>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kumimoji="1" lang="en-US" altLang="zh-CN" dirty="0">
                <a:solidFill>
                  <a:prstClr val="black">
                    <a:tint val="75000"/>
                  </a:prstClr>
                </a:solidFill>
              </a:rPr>
              <a:t>COMPANY PRESENTATION</a:t>
            </a:r>
            <a:endParaRPr kumimoji="1" lang="zh-CN" altLang="en-US" dirty="0">
              <a:solidFill>
                <a:prstClr val="black">
                  <a:tint val="75000"/>
                </a:prstClr>
              </a:solidFill>
            </a:endParaRPr>
          </a:p>
        </p:txBody>
      </p:sp>
      <p:sp>
        <p:nvSpPr>
          <p:cNvPr id="7" name="幻灯片编号占位符 6"/>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209015" y="1916832"/>
            <a:ext cx="8755473" cy="4720200"/>
          </a:xfrm>
          <a:prstGeom prst="rect">
            <a:avLst/>
          </a:prstGeom>
          <a:solidFill>
            <a:srgbClr val="354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prstClr val="white"/>
              </a:solidFill>
            </a:endParaRPr>
          </a:p>
        </p:txBody>
      </p:sp>
      <p:sp>
        <p:nvSpPr>
          <p:cNvPr id="2" name="标题 1"/>
          <p:cNvSpPr>
            <a:spLocks noGrp="1"/>
          </p:cNvSpPr>
          <p:nvPr>
            <p:ph type="ctrTitle"/>
          </p:nvPr>
        </p:nvSpPr>
        <p:spPr>
          <a:xfrm>
            <a:off x="1080894" y="2115850"/>
            <a:ext cx="7772400" cy="1470025"/>
          </a:xfrm>
        </p:spPr>
        <p:txBody>
          <a:bodyPr>
            <a:normAutofit/>
          </a:bodyPr>
          <a:lstStyle>
            <a:lvl1pPr algn="r">
              <a:defRPr sz="4000" b="0" i="0">
                <a:solidFill>
                  <a:schemeClr val="bg1"/>
                </a:solidFill>
                <a:latin typeface="Stag Book"/>
                <a:cs typeface="Stag Book"/>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2437250" y="4568527"/>
            <a:ext cx="6400800" cy="1070150"/>
          </a:xfrm>
        </p:spPr>
        <p:txBody>
          <a:bodyPr>
            <a:normAutofit/>
          </a:bodyPr>
          <a:lstStyle>
            <a:lvl1pPr marL="0" indent="0" algn="r">
              <a:buNone/>
              <a:defRPr sz="1800" b="0" i="0">
                <a:solidFill>
                  <a:srgbClr val="FFFFFF"/>
                </a:solidFill>
                <a:latin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zh-CN" altLang="en-US" dirty="0"/>
          </a:p>
        </p:txBody>
      </p:sp>
      <p:pic>
        <p:nvPicPr>
          <p:cNvPr id="6" name="Grafik 5" descr="Schuler_Logo_EN_transparent.png"/>
          <p:cNvPicPr>
            <a:picLocks noChangeAspect="1"/>
          </p:cNvPicPr>
          <p:nvPr userDrawn="1"/>
        </p:nvPicPr>
        <p:blipFill>
          <a:blip r:embed="rId2" cstate="email"/>
          <a:stretch>
            <a:fillRect/>
          </a:stretch>
        </p:blipFill>
        <p:spPr>
          <a:xfrm>
            <a:off x="6337300" y="240137"/>
            <a:ext cx="2514600" cy="6286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24000" y="457200"/>
            <a:ext cx="8229600" cy="666000"/>
          </a:xfrm>
          <a:prstGeom prst="rect">
            <a:avLst/>
          </a:prstGeom>
        </p:spPr>
        <p:txBody>
          <a:bodyPr vert="horz" lIns="91440" tIns="45720" rIns="91440" bIns="45720" rtlCol="0" anchor="ctr">
            <a:normAutofit/>
          </a:bodyPr>
          <a:lstStyle/>
          <a:p>
            <a:r>
              <a:rPr kumimoji="1" lang="en-US" altLang="zh-CN" dirty="0"/>
              <a:t>Title, Stag book 28pt.</a:t>
            </a:r>
            <a:endParaRPr kumimoji="1"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b="0" i="0">
                <a:solidFill>
                  <a:schemeClr val="tx1">
                    <a:tint val="75000"/>
                  </a:schemeClr>
                </a:solidFill>
                <a:latin typeface="Stag Light"/>
                <a:ea typeface="微软雅黑" panose="020B0503020204020204" charset="-122"/>
                <a:cs typeface="Stag Light"/>
              </a:defRPr>
            </a:lvl1pPr>
          </a:lstStyle>
          <a:p>
            <a:pPr defTabSz="457200"/>
            <a:fld id="{B412B95F-1239-4CFB-ACDC-D0B23EC14354}" type="datetime1">
              <a:rPr kumimoji="1" lang="en-US" altLang="zh-CN" smtClean="0">
                <a:solidFill>
                  <a:prstClr val="black">
                    <a:tint val="75000"/>
                  </a:prstClr>
                </a:solidFill>
              </a:rPr>
            </a:fld>
            <a:endParaRPr kumimoji="1" lang="zh-CN" altLang="en-US" dirty="0">
              <a:solidFill>
                <a:prstClr val="black">
                  <a:tint val="75000"/>
                </a:prstClr>
              </a:solidFill>
            </a:endParaRPr>
          </a:p>
        </p:txBody>
      </p:sp>
      <p:sp>
        <p:nvSpPr>
          <p:cNvPr id="5" name="页脚占位符 4"/>
          <p:cNvSpPr>
            <a:spLocks noGrp="1"/>
          </p:cNvSpPr>
          <p:nvPr>
            <p:ph type="ftr" sz="quarter" idx="3"/>
          </p:nvPr>
        </p:nvSpPr>
        <p:spPr>
          <a:xfrm>
            <a:off x="324000" y="79200"/>
            <a:ext cx="2895600" cy="365125"/>
          </a:xfrm>
          <a:prstGeom prst="rect">
            <a:avLst/>
          </a:prstGeom>
        </p:spPr>
        <p:txBody>
          <a:bodyPr vert="horz" lIns="91440" tIns="45720" rIns="91440" bIns="45720" rtlCol="0" anchor="ctr"/>
          <a:lstStyle>
            <a:lvl1pPr algn="l">
              <a:defRPr sz="700" b="0" i="0">
                <a:solidFill>
                  <a:schemeClr val="tx1">
                    <a:tint val="75000"/>
                  </a:schemeClr>
                </a:solidFill>
                <a:latin typeface="Stag Light"/>
                <a:ea typeface="微软雅黑" panose="020B0503020204020204" charset="-122"/>
                <a:cs typeface="Stag Light"/>
              </a:defRPr>
            </a:lvl1pPr>
          </a:lstStyle>
          <a:p>
            <a:pPr defTabSz="457200"/>
            <a:r>
              <a:rPr kumimoji="1" lang="en-US" altLang="zh-CN" smtClean="0">
                <a:solidFill>
                  <a:prstClr val="black">
                    <a:tint val="75000"/>
                  </a:prstClr>
                </a:solidFill>
              </a:rPr>
              <a:t>COMPANY PRESENTATION</a:t>
            </a:r>
            <a:endParaRPr kumimoji="1" lang="zh-CN" altLang="en-US" dirty="0">
              <a:solidFill>
                <a:prstClr val="black">
                  <a:tint val="75000"/>
                </a:prstClr>
              </a:solidFill>
            </a:endParaRPr>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900" b="0" i="0">
                <a:solidFill>
                  <a:schemeClr val="tx1">
                    <a:tint val="75000"/>
                  </a:schemeClr>
                </a:solidFill>
                <a:latin typeface="Stag Light"/>
                <a:ea typeface="微软雅黑" panose="020B0503020204020204" charset="-122"/>
                <a:cs typeface="Stag Light"/>
              </a:defRPr>
            </a:lvl1pPr>
          </a:lstStyle>
          <a:p>
            <a:pPr defTabSz="457200"/>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457200" rtl="0" eaLnBrk="1" latinLnBrk="0" hangingPunct="1">
        <a:spcBef>
          <a:spcPct val="0"/>
        </a:spcBef>
        <a:buNone/>
        <a:defRPr sz="2800" b="0" i="0" kern="1200" baseline="0">
          <a:solidFill>
            <a:srgbClr val="354900"/>
          </a:solidFill>
          <a:latin typeface="Stag Book"/>
          <a:ea typeface="微软雅黑" panose="020B0503020204020204" charset="-122"/>
          <a:cs typeface="Stag Book"/>
        </a:defRPr>
      </a:lvl1pPr>
    </p:titleStyle>
    <p:bodyStyle>
      <a:lvl1pPr marL="342900" indent="-342900" algn="l" defTabSz="457200" rtl="0" eaLnBrk="1" latinLnBrk="0" hangingPunct="1">
        <a:spcBef>
          <a:spcPct val="20000"/>
        </a:spcBef>
        <a:buFont typeface="Arial" panose="020B0604020202020204"/>
        <a:buChar char="•"/>
        <a:defRPr sz="3200" b="0" i="0" kern="1200">
          <a:solidFill>
            <a:srgbClr val="72706E"/>
          </a:solidFill>
          <a:ea typeface="微软雅黑" panose="020B0503020204020204" charset="-122"/>
          <a:cs typeface="微软雅黑" panose="020B0503020204020204" charset="-122"/>
        </a:defRPr>
      </a:lvl1pPr>
      <a:lvl2pPr marL="742950" indent="-285750" algn="l" defTabSz="457200" rtl="0" eaLnBrk="1" latinLnBrk="0" hangingPunct="1">
        <a:spcBef>
          <a:spcPct val="20000"/>
        </a:spcBef>
        <a:buFont typeface="Arial" panose="020B0604020202020204"/>
        <a:buChar char="–"/>
        <a:defRPr sz="2800" b="0" i="0" kern="1200">
          <a:solidFill>
            <a:srgbClr val="72706E"/>
          </a:solidFill>
          <a:ea typeface="微软雅黑" panose="020B0503020204020204" charset="-122"/>
          <a:cs typeface="微软雅黑" panose="020B0503020204020204" charset="-122"/>
        </a:defRPr>
      </a:lvl2pPr>
      <a:lvl3pPr marL="1143000" indent="-228600" algn="l" defTabSz="457200" rtl="0" eaLnBrk="1" latinLnBrk="0" hangingPunct="1">
        <a:spcBef>
          <a:spcPct val="20000"/>
        </a:spcBef>
        <a:buFont typeface="Arial" panose="020B0604020202020204"/>
        <a:buChar char="•"/>
        <a:defRPr sz="2400" b="0" i="0" kern="1200">
          <a:solidFill>
            <a:srgbClr val="72706E"/>
          </a:solidFill>
          <a:ea typeface="微软雅黑" panose="020B0503020204020204" charset="-122"/>
          <a:cs typeface="微软雅黑" panose="020B0503020204020204" charset="-122"/>
        </a:defRPr>
      </a:lvl3pPr>
      <a:lvl4pPr marL="1600200" indent="-228600" algn="l" defTabSz="457200" rtl="0" eaLnBrk="1" latinLnBrk="0" hangingPunct="1">
        <a:spcBef>
          <a:spcPct val="20000"/>
        </a:spcBef>
        <a:buFont typeface="Arial" panose="020B0604020202020204"/>
        <a:buChar char="–"/>
        <a:defRPr sz="2000" b="0" i="0" kern="1200">
          <a:solidFill>
            <a:srgbClr val="72706E"/>
          </a:solidFill>
          <a:ea typeface="微软雅黑" panose="020B0503020204020204" charset="-122"/>
          <a:cs typeface="微软雅黑" panose="020B0503020204020204" charset="-122"/>
        </a:defRPr>
      </a:lvl4pPr>
      <a:lvl5pPr marL="2057400" indent="-228600" algn="l" defTabSz="457200" rtl="0" eaLnBrk="1" latinLnBrk="0" hangingPunct="1">
        <a:spcBef>
          <a:spcPct val="20000"/>
        </a:spcBef>
        <a:buFont typeface="Arial" panose="020B0604020202020204"/>
        <a:buChar char="»"/>
        <a:defRPr sz="2000" b="0" i="0" kern="1200">
          <a:solidFill>
            <a:srgbClr val="72706E"/>
          </a:solidFill>
          <a:ea typeface="微软雅黑" panose="020B0503020204020204" charset="-122"/>
          <a:cs typeface="微软雅黑" panose="020B0503020204020204" charset="-122"/>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21802"/>
            <a:ext cx="9225239" cy="4859998"/>
          </a:xfrm>
          <a:prstGeom prst="rect">
            <a:avLst/>
          </a:prstGeom>
        </p:spPr>
      </p:pic>
      <p:sp>
        <p:nvSpPr>
          <p:cNvPr id="6" name="Slide Number Placeholder 5"/>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
        <p:nvSpPr>
          <p:cNvPr id="7" name="Titel 1"/>
          <p:cNvSpPr txBox="1"/>
          <p:nvPr/>
        </p:nvSpPr>
        <p:spPr>
          <a:xfrm>
            <a:off x="168307" y="1921802"/>
            <a:ext cx="4444312" cy="665959"/>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baseline="0">
                <a:solidFill>
                  <a:srgbClr val="354900"/>
                </a:solidFill>
                <a:latin typeface="Stag Book"/>
                <a:ea typeface="微软雅黑" panose="020B0503020204020204" charset="-122"/>
                <a:cs typeface="Stag Book"/>
              </a:defRPr>
            </a:lvl1pPr>
          </a:lstStyle>
          <a:p>
            <a:endParaRPr lang="de-DE" sz="2400" b="1" dirty="0">
              <a:latin typeface="+mn-lt"/>
              <a:ea typeface="微软雅黑" panose="020B0503020204020204" charset="-122"/>
              <a:cs typeface="Arial" panose="020B0604020202020204" pitchFamily="34" charset="0"/>
            </a:endParaRPr>
          </a:p>
        </p:txBody>
      </p:sp>
      <p:sp>
        <p:nvSpPr>
          <p:cNvPr id="8" name="Textplatzhalter 3"/>
          <p:cNvSpPr>
            <a:spLocks noGrp="1"/>
          </p:cNvSpPr>
          <p:nvPr>
            <p:ph idx="1"/>
          </p:nvPr>
        </p:nvSpPr>
        <p:spPr>
          <a:xfrm>
            <a:off x="228600" y="1089701"/>
            <a:ext cx="8583536" cy="701731"/>
          </a:xfrm>
          <a:noFill/>
        </p:spPr>
        <p:txBody>
          <a:bodyPr vert="horz" wrap="square" lIns="91440" tIns="45720" rIns="91440" bIns="45720" rtlCol="0">
            <a:spAutoFit/>
          </a:bodyPr>
          <a:lstStyle/>
          <a:p>
            <a:pPr marL="0" indent="0" defTabSz="914400">
              <a:buNone/>
            </a:pPr>
            <a:r>
              <a:rPr lang="de-DE" sz="1800" b="1" dirty="0">
                <a:solidFill>
                  <a:srgbClr val="9BBB59">
                    <a:lumMod val="50000"/>
                  </a:srgbClr>
                </a:solidFill>
                <a:latin typeface="+mn-lt"/>
                <a:ea typeface="+mj-ea"/>
                <a:cs typeface="DilleniaUPC" panose="02020603050405020304" pitchFamily="18" charset="-34"/>
              </a:rPr>
              <a:t>The </a:t>
            </a:r>
            <a:r>
              <a:rPr lang="en-US" altLang="zh-CN" sz="1800" b="1" dirty="0">
                <a:solidFill>
                  <a:srgbClr val="9BBB59">
                    <a:lumMod val="50000"/>
                  </a:srgbClr>
                </a:solidFill>
                <a:latin typeface="+mn-lt"/>
                <a:ea typeface="+mj-ea"/>
                <a:cs typeface="DilleniaUPC" panose="02020603050405020304" pitchFamily="18" charset="-34"/>
              </a:rPr>
              <a:t>next</a:t>
            </a:r>
            <a:r>
              <a:rPr lang="de-DE" sz="1800" b="1" dirty="0">
                <a:solidFill>
                  <a:srgbClr val="9BBB59">
                    <a:lumMod val="50000"/>
                  </a:srgbClr>
                </a:solidFill>
                <a:latin typeface="+mn-lt"/>
                <a:ea typeface="+mj-ea"/>
                <a:cs typeface="DilleniaUPC" panose="02020603050405020304" pitchFamily="18" charset="-34"/>
              </a:rPr>
              <a:t> </a:t>
            </a:r>
            <a:r>
              <a:rPr lang="de-DE" sz="1800" b="1" dirty="0" err="1">
                <a:solidFill>
                  <a:srgbClr val="9BBB59">
                    <a:lumMod val="50000"/>
                  </a:srgbClr>
                </a:solidFill>
                <a:latin typeface="+mn-lt"/>
                <a:ea typeface="+mj-ea"/>
                <a:cs typeface="DilleniaUPC" panose="02020603050405020304" pitchFamily="18" charset="-34"/>
              </a:rPr>
              <a:t>wine</a:t>
            </a:r>
            <a:r>
              <a:rPr lang="en-US" altLang="zh-CN" sz="1800" b="1" dirty="0">
                <a:solidFill>
                  <a:srgbClr val="9BBB59">
                    <a:lumMod val="50000"/>
                  </a:srgbClr>
                </a:solidFill>
                <a:latin typeface="+mn-lt"/>
                <a:ea typeface="+mj-ea"/>
                <a:cs typeface="DilleniaUPC" panose="02020603050405020304" pitchFamily="18" charset="-34"/>
              </a:rPr>
              <a:t>s</a:t>
            </a:r>
            <a:r>
              <a:rPr lang="zh-CN" altLang="en-US" sz="1800" b="1" dirty="0">
                <a:solidFill>
                  <a:srgbClr val="9BBB59">
                    <a:lumMod val="50000"/>
                  </a:srgbClr>
                </a:solidFill>
                <a:latin typeface="+mn-lt"/>
                <a:ea typeface="+mj-ea"/>
                <a:cs typeface="DilleniaUPC" panose="02020603050405020304" pitchFamily="18" charset="-34"/>
              </a:rPr>
              <a:t> </a:t>
            </a:r>
            <a:r>
              <a:rPr lang="en-US" altLang="zh-CN" sz="1800" b="1" dirty="0">
                <a:solidFill>
                  <a:srgbClr val="9BBB59">
                    <a:lumMod val="50000"/>
                  </a:srgbClr>
                </a:solidFill>
                <a:latin typeface="+mn-lt"/>
                <a:ea typeface="+mj-ea"/>
                <a:cs typeface="DilleniaUPC" panose="02020603050405020304" pitchFamily="18" charset="-34"/>
              </a:rPr>
              <a:t>come</a:t>
            </a:r>
            <a:r>
              <a:rPr lang="zh-CN" altLang="en-US" sz="1800" b="1" dirty="0">
                <a:solidFill>
                  <a:srgbClr val="9BBB59">
                    <a:lumMod val="50000"/>
                  </a:srgbClr>
                </a:solidFill>
                <a:latin typeface="+mn-lt"/>
                <a:ea typeface="+mj-ea"/>
                <a:cs typeface="DilleniaUPC" panose="02020603050405020304" pitchFamily="18" charset="-34"/>
              </a:rPr>
              <a:t> </a:t>
            </a:r>
            <a:r>
              <a:rPr lang="de-DE" sz="1800" b="1" dirty="0" err="1">
                <a:solidFill>
                  <a:srgbClr val="9BBB59">
                    <a:lumMod val="50000"/>
                  </a:srgbClr>
                </a:solidFill>
                <a:latin typeface="+mn-lt"/>
                <a:ea typeface="+mj-ea"/>
                <a:cs typeface="DilleniaUPC" panose="02020603050405020304" pitchFamily="18" charset="-34"/>
              </a:rPr>
              <a:t>from</a:t>
            </a:r>
            <a:r>
              <a:rPr lang="de-DE" sz="1800" b="1" dirty="0">
                <a:solidFill>
                  <a:srgbClr val="9BBB59">
                    <a:lumMod val="50000"/>
                  </a:srgbClr>
                </a:solidFill>
                <a:latin typeface="+mn-lt"/>
                <a:ea typeface="+mj-ea"/>
                <a:cs typeface="DilleniaUPC" panose="02020603050405020304" pitchFamily="18" charset="-34"/>
              </a:rPr>
              <a:t> Castello di </a:t>
            </a:r>
            <a:r>
              <a:rPr lang="de-DE" sz="1800" b="1" dirty="0" err="1">
                <a:solidFill>
                  <a:srgbClr val="9BBB59">
                    <a:lumMod val="50000"/>
                  </a:srgbClr>
                </a:solidFill>
                <a:latin typeface="+mn-lt"/>
                <a:ea typeface="+mj-ea"/>
                <a:cs typeface="DilleniaUPC" panose="02020603050405020304" pitchFamily="18" charset="-34"/>
              </a:rPr>
              <a:t>Meleto</a:t>
            </a:r>
            <a:r>
              <a:rPr lang="de-DE" sz="1800" b="1" dirty="0">
                <a:solidFill>
                  <a:srgbClr val="9BBB59">
                    <a:lumMod val="50000"/>
                  </a:srgbClr>
                </a:solidFill>
                <a:latin typeface="+mn-lt"/>
                <a:ea typeface="+mj-ea"/>
                <a:cs typeface="DilleniaUPC" panose="02020603050405020304" pitchFamily="18" charset="-34"/>
              </a:rPr>
              <a:t>, </a:t>
            </a:r>
            <a:r>
              <a:rPr lang="de-DE" sz="1800" b="1" dirty="0" err="1">
                <a:solidFill>
                  <a:srgbClr val="9BBB59">
                    <a:lumMod val="50000"/>
                  </a:srgbClr>
                </a:solidFill>
                <a:latin typeface="+mn-lt"/>
                <a:ea typeface="+mj-ea"/>
                <a:cs typeface="DilleniaUPC" panose="02020603050405020304" pitchFamily="18" charset="-34"/>
              </a:rPr>
              <a:t>Italy</a:t>
            </a:r>
            <a:r>
              <a:rPr lang="en-US" altLang="zh-CN" sz="1800" b="1" dirty="0">
                <a:solidFill>
                  <a:srgbClr val="9BBB59">
                    <a:lumMod val="50000"/>
                  </a:srgbClr>
                </a:solidFill>
                <a:latin typeface="+mn-lt"/>
                <a:ea typeface="+mj-ea"/>
                <a:cs typeface="DilleniaUPC" panose="02020603050405020304" pitchFamily="18" charset="-34"/>
              </a:rPr>
              <a:t>.</a:t>
            </a:r>
            <a:endParaRPr lang="en-US" sz="1800" b="1" dirty="0">
              <a:solidFill>
                <a:srgbClr val="9BBB59">
                  <a:lumMod val="50000"/>
                </a:srgbClr>
              </a:solidFill>
              <a:latin typeface="+mn-lt"/>
              <a:ea typeface="+mj-ea"/>
              <a:cs typeface="DilleniaUPC" panose="02020603050405020304" pitchFamily="18" charset="-34"/>
            </a:endParaRPr>
          </a:p>
          <a:p>
            <a:pPr marL="0" indent="0" defTabSz="914400">
              <a:buNone/>
            </a:pPr>
            <a:r>
              <a:rPr lang="zh-CN" altLang="en-US" sz="1800"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rPr>
              <a:t>接下来的美酒，来自轩乐，意大利梅雷托堡酒庄</a:t>
            </a:r>
            <a:endParaRPr lang="de-DE" sz="1800"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endParaRPr>
          </a:p>
        </p:txBody>
      </p:sp>
      <p:sp>
        <p:nvSpPr>
          <p:cNvPr id="10" name="标题 1"/>
          <p:cNvSpPr>
            <a:spLocks noGrp="1"/>
          </p:cNvSpPr>
          <p:nvPr>
            <p:ph type="title"/>
          </p:nvPr>
        </p:nvSpPr>
        <p:spPr>
          <a:xfrm>
            <a:off x="270000" y="129600"/>
            <a:ext cx="8229600" cy="954107"/>
          </a:xfrm>
        </p:spPr>
        <p:txBody>
          <a:bodyPr vert="horz" wrap="square" lIns="91440" tIns="45720" rIns="91440" bIns="45720" rtlCol="0" anchor="ctr">
            <a:spAutoFit/>
          </a:bodyPr>
          <a:lstStyle/>
          <a:p>
            <a:r>
              <a:rPr lang="en-US" altLang="zh-CN" b="1" dirty="0" err="1" smtClean="0">
                <a:solidFill>
                  <a:srgbClr val="9BBB59">
                    <a:lumMod val="50000"/>
                  </a:srgbClr>
                </a:solidFill>
                <a:latin typeface="+mn-lt"/>
                <a:ea typeface="+mj-ea"/>
                <a:cs typeface="DilleniaUPC" panose="02020603050405020304" pitchFamily="18" charset="-34"/>
              </a:rPr>
              <a:t>Castello</a:t>
            </a:r>
            <a:r>
              <a:rPr lang="zh-CN" altLang="en-US" b="1" dirty="0" smtClean="0">
                <a:solidFill>
                  <a:srgbClr val="9BBB59">
                    <a:lumMod val="50000"/>
                  </a:srgbClr>
                </a:solidFill>
                <a:latin typeface="+mn-lt"/>
                <a:ea typeface="+mj-ea"/>
                <a:cs typeface="DilleniaUPC" panose="02020603050405020304" pitchFamily="18" charset="-34"/>
              </a:rPr>
              <a:t> </a:t>
            </a:r>
            <a:r>
              <a:rPr lang="en-US" altLang="zh-CN" b="1" dirty="0">
                <a:solidFill>
                  <a:srgbClr val="9BBB59">
                    <a:lumMod val="50000"/>
                  </a:srgbClr>
                </a:solidFill>
                <a:latin typeface="+mn-lt"/>
                <a:ea typeface="+mj-ea"/>
                <a:cs typeface="DilleniaUPC" panose="02020603050405020304" pitchFamily="18" charset="-34"/>
              </a:rPr>
              <a:t>di</a:t>
            </a:r>
            <a:r>
              <a:rPr lang="zh-CN" altLang="en-US" b="1" dirty="0">
                <a:solidFill>
                  <a:srgbClr val="9BBB59">
                    <a:lumMod val="50000"/>
                  </a:srgbClr>
                </a:solidFill>
                <a:latin typeface="+mn-lt"/>
                <a:ea typeface="+mj-ea"/>
                <a:cs typeface="DilleniaUPC" panose="02020603050405020304" pitchFamily="18" charset="-34"/>
              </a:rPr>
              <a:t> </a:t>
            </a:r>
            <a:r>
              <a:rPr lang="en-US" altLang="zh-CN" b="1" dirty="0" err="1">
                <a:solidFill>
                  <a:srgbClr val="9BBB59">
                    <a:lumMod val="50000"/>
                  </a:srgbClr>
                </a:solidFill>
                <a:latin typeface="+mn-lt"/>
                <a:ea typeface="+mj-ea"/>
                <a:cs typeface="DilleniaUPC" panose="02020603050405020304" pitchFamily="18" charset="-34"/>
              </a:rPr>
              <a:t>Meleto</a:t>
            </a:r>
            <a:br>
              <a:rPr lang="en-US" b="1" dirty="0">
                <a:solidFill>
                  <a:srgbClr val="9BBB59">
                    <a:lumMod val="50000"/>
                  </a:srgbClr>
                </a:solidFill>
                <a:latin typeface="+mn-lt"/>
                <a:ea typeface="+mj-ea"/>
                <a:cs typeface="DilleniaUPC" panose="02020603050405020304" pitchFamily="18" charset="-34"/>
              </a:rPr>
            </a:br>
            <a:r>
              <a:rPr lang="zh-CN" altLang="en-US" b="1" dirty="0" smtClean="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rPr>
              <a:t>梅雷托堡</a:t>
            </a:r>
            <a:endParaRPr lang="zh-CN" altLang="en-US"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25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25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25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25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p:cTn id="15" dur="1250" fill="hold"/>
                                        <p:tgtEl>
                                          <p:spTgt spid="8">
                                            <p:txEl>
                                              <p:pRg st="1" end="1"/>
                                            </p:txEl>
                                          </p:spTgt>
                                        </p:tgtEl>
                                        <p:attrNameLst>
                                          <p:attrName>ppt_w</p:attrName>
                                        </p:attrNameLst>
                                      </p:cBhvr>
                                      <p:tavLst>
                                        <p:tav tm="0">
                                          <p:val>
                                            <p:fltVal val="0"/>
                                          </p:val>
                                        </p:tav>
                                        <p:tav tm="100000">
                                          <p:val>
                                            <p:strVal val="#ppt_w"/>
                                          </p:val>
                                        </p:tav>
                                      </p:tavLst>
                                    </p:anim>
                                    <p:anim calcmode="lin" valueType="num">
                                      <p:cBhvr>
                                        <p:cTn id="16" dur="1250" fill="hold"/>
                                        <p:tgtEl>
                                          <p:spTgt spid="8">
                                            <p:txEl>
                                              <p:pRg st="1" end="1"/>
                                            </p:txEl>
                                          </p:spTgt>
                                        </p:tgtEl>
                                        <p:attrNameLst>
                                          <p:attrName>ppt_h</p:attrName>
                                        </p:attrNameLst>
                                      </p:cBhvr>
                                      <p:tavLst>
                                        <p:tav tm="0">
                                          <p:val>
                                            <p:fltVal val="0"/>
                                          </p:val>
                                        </p:tav>
                                        <p:tav tm="100000">
                                          <p:val>
                                            <p:strVal val="#ppt_h"/>
                                          </p:val>
                                        </p:tav>
                                      </p:tavLst>
                                    </p:anim>
                                    <p:anim calcmode="lin" valueType="num">
                                      <p:cBhvr>
                                        <p:cTn id="17" dur="125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18" dur="125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885887"/>
            <a:ext cx="14620524" cy="8741308"/>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umante.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289" y="0"/>
            <a:ext cx="10314430" cy="6858000"/>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scina.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2408" y="1"/>
            <a:ext cx="14030446" cy="6857999"/>
          </a:xfrm>
          <a:prstGeom prst="rect">
            <a:avLst/>
          </a:prstGeom>
        </p:spPr>
      </p:pic>
      <p:sp>
        <p:nvSpPr>
          <p:cNvPr id="3" name="Rectangle 2"/>
          <p:cNvSpPr/>
          <p:nvPr/>
        </p:nvSpPr>
        <p:spPr>
          <a:xfrm>
            <a:off x="1371600" y="5867400"/>
            <a:ext cx="5658921" cy="523220"/>
          </a:xfrm>
          <a:prstGeom prst="rect">
            <a:avLst/>
          </a:prstGeom>
          <a:solidFill>
            <a:schemeClr val="bg1">
              <a:alpha val="49000"/>
            </a:schemeClr>
          </a:solidFill>
          <a:effectLst>
            <a:softEdge rad="63500"/>
          </a:effectLst>
        </p:spPr>
        <p:txBody>
          <a:bodyPr wrap="none">
            <a:spAutoFit/>
          </a:bodyPr>
          <a:lstStyle/>
          <a:p>
            <a:r>
              <a:rPr lang="en-US" sz="2800" b="1" dirty="0">
                <a:solidFill>
                  <a:schemeClr val="tx1">
                    <a:lumMod val="75000"/>
                    <a:lumOff val="25000"/>
                  </a:schemeClr>
                </a:solidFill>
                <a:latin typeface="华文新魏" panose="02010800040101010101" pitchFamily="2" charset="-122"/>
                <a:ea typeface="华文新魏" panose="02010800040101010101" pitchFamily="2" charset="-122"/>
                <a:cs typeface="DilleniaUPC" panose="02020603050405020304" pitchFamily="18" charset="-34"/>
              </a:rPr>
              <a:t>梅</a:t>
            </a:r>
            <a:r>
              <a:rPr lang="zh-CN" altLang="en-US" sz="2800" b="1" dirty="0">
                <a:solidFill>
                  <a:schemeClr val="tx1">
                    <a:lumMod val="75000"/>
                    <a:lumOff val="25000"/>
                  </a:schemeClr>
                </a:solidFill>
                <a:latin typeface="华文新魏" panose="02010800040101010101" pitchFamily="2" charset="-122"/>
                <a:ea typeface="华文新魏" panose="02010800040101010101" pitchFamily="2" charset="-122"/>
                <a:cs typeface="DilleniaUPC" panose="02020603050405020304" pitchFamily="18" charset="-34"/>
              </a:rPr>
              <a:t>雷</a:t>
            </a:r>
            <a:r>
              <a:rPr lang="en-US" sz="2800" b="1" dirty="0" err="1">
                <a:solidFill>
                  <a:schemeClr val="tx1">
                    <a:lumMod val="75000"/>
                    <a:lumOff val="25000"/>
                  </a:schemeClr>
                </a:solidFill>
                <a:latin typeface="华文新魏" panose="02010800040101010101" pitchFamily="2" charset="-122"/>
                <a:ea typeface="华文新魏" panose="02010800040101010101" pitchFamily="2" charset="-122"/>
                <a:cs typeface="DilleniaUPC" panose="02020603050405020304" pitchFamily="18" charset="-34"/>
              </a:rPr>
              <a:t>托城堡代表着托斯卡纳的灵魂</a:t>
            </a:r>
            <a:r>
              <a:rPr lang="en-US" sz="2800" b="1" dirty="0">
                <a:solidFill>
                  <a:schemeClr val="tx1">
                    <a:lumMod val="75000"/>
                    <a:lumOff val="25000"/>
                  </a:schemeClr>
                </a:solidFill>
                <a:latin typeface="华文新魏" panose="02010800040101010101" pitchFamily="2" charset="-122"/>
                <a:ea typeface="华文新魏" panose="02010800040101010101" pitchFamily="2" charset="-122"/>
                <a:cs typeface="DilleniaUPC" panose="02020603050405020304" pitchFamily="18" charset="-34"/>
              </a:rPr>
              <a:t> </a:t>
            </a:r>
            <a:endParaRPr lang="en-US" sz="2800" b="1" dirty="0">
              <a:solidFill>
                <a:schemeClr val="tx1">
                  <a:lumMod val="75000"/>
                  <a:lumOff val="25000"/>
                </a:schemeClr>
              </a:solidFill>
              <a:latin typeface="华文新魏" panose="02010800040101010101" pitchFamily="2" charset="-122"/>
              <a:ea typeface="华文新魏" panose="02010800040101010101" pitchFamily="2" charset="-122"/>
              <a:cs typeface="DilleniaUPC" panose="02020603050405020304" pitchFamily="18" charset="-34"/>
            </a:endParaRPr>
          </a:p>
        </p:txBody>
      </p:sp>
      <p:sp>
        <p:nvSpPr>
          <p:cNvPr id="4" name="灯片编号占位符 3"/>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3"/>
          <p:cNvSpPr txBox="1"/>
          <p:nvPr/>
        </p:nvSpPr>
        <p:spPr>
          <a:xfrm>
            <a:off x="847808" y="1319391"/>
            <a:ext cx="4749705" cy="4765219"/>
          </a:xfrm>
          <a:prstGeom prst="rect">
            <a:avLst/>
          </a:prstGeom>
        </p:spPr>
        <p:txBody>
          <a:bodyPr vert="horz" lIns="91440" tIns="45720" rIns="91440" bIns="45720" rtlCol="0">
            <a:normAutofit/>
          </a:bodyPr>
          <a:lstStyle/>
          <a:p>
            <a:pPr marL="285750" indent="-285750">
              <a:spcBef>
                <a:spcPct val="20000"/>
              </a:spcBef>
              <a:buFont typeface="Arial" panose="020B0604020202020204" pitchFamily="34" charset="0"/>
              <a:buChar char="•"/>
            </a:pPr>
            <a:endParaRPr lang="de-DE" sz="14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Rectangle 9"/>
          <p:cNvSpPr/>
          <p:nvPr/>
        </p:nvSpPr>
        <p:spPr>
          <a:xfrm>
            <a:off x="323527" y="1105734"/>
            <a:ext cx="7072173" cy="5937523"/>
          </a:xfrm>
          <a:prstGeom prst="rect">
            <a:avLst/>
          </a:prstGeom>
        </p:spPr>
        <p:txBody>
          <a:bodyPr wrap="square">
            <a:spAutoFit/>
          </a:bodyPr>
          <a:lstStyle/>
          <a:p>
            <a:pPr marL="285750" indent="-285750">
              <a:lnSpc>
                <a:spcPct val="150000"/>
              </a:lnSpc>
              <a:spcBef>
                <a:spcPct val="20000"/>
              </a:spcBef>
              <a:buFont typeface="Arial" panose="020B0604020202020204" pitchFamily="34" charset="0"/>
              <a:buChar char="•"/>
            </a:pPr>
            <a:r>
              <a:rPr lang="de-DE" altLang="zh-CN" sz="1300" dirty="0" smtClean="0">
                <a:solidFill>
                  <a:schemeClr val="accent3">
                    <a:lumMod val="50000"/>
                  </a:schemeClr>
                </a:solidFill>
                <a:ea typeface="华文新魏" panose="02010800040101010101" pitchFamily="2" charset="-122"/>
                <a:cs typeface="Arial" panose="020B0604020202020204" pitchFamily="34" charset="0"/>
              </a:rPr>
              <a:t>Origin</a:t>
            </a:r>
            <a:r>
              <a:rPr lang="zh-CN" altLang="en-US" sz="1300" dirty="0">
                <a:solidFill>
                  <a:schemeClr val="accent3">
                    <a:lumMod val="50000"/>
                  </a:schemeClr>
                </a:solidFill>
                <a:ea typeface="华文新魏" panose="02010800040101010101" pitchFamily="2" charset="-122"/>
                <a:cs typeface="Arial" panose="020B0604020202020204" pitchFamily="34" charset="0"/>
              </a:rPr>
              <a:t>产地</a:t>
            </a: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a:solidFill>
                  <a:schemeClr val="accent3">
                    <a:lumMod val="50000"/>
                  </a:schemeClr>
                </a:solidFill>
                <a:ea typeface="华文新魏" panose="02010800040101010101" pitchFamily="2" charset="-122"/>
                <a:cs typeface="Arial" panose="020B0604020202020204" pitchFamily="34" charset="0"/>
              </a:rPr>
              <a:t>Chianti </a:t>
            </a:r>
            <a:r>
              <a:rPr lang="en-US" altLang="zh-CN" sz="1300" dirty="0" err="1">
                <a:solidFill>
                  <a:schemeClr val="accent3">
                    <a:lumMod val="50000"/>
                  </a:schemeClr>
                </a:solidFill>
                <a:ea typeface="华文新魏" panose="02010800040101010101" pitchFamily="2" charset="-122"/>
                <a:cs typeface="Arial" panose="020B0604020202020204" pitchFamily="34" charset="0"/>
              </a:rPr>
              <a:t>Classico</a:t>
            </a:r>
            <a:r>
              <a:rPr lang="en-US" altLang="zh-CN" sz="1300" dirty="0">
                <a:solidFill>
                  <a:schemeClr val="accent3">
                    <a:lumMod val="50000"/>
                  </a:schemeClr>
                </a:solidFill>
                <a:ea typeface="华文新魏" panose="02010800040101010101" pitchFamily="2" charset="-122"/>
                <a:cs typeface="Arial" panose="020B0604020202020204" pitchFamily="34" charset="0"/>
              </a:rPr>
              <a:t>, Tuscany, Italy.</a:t>
            </a:r>
            <a:r>
              <a:rPr lang="zh-CN" altLang="en-US" sz="1300" dirty="0">
                <a:solidFill>
                  <a:schemeClr val="accent3">
                    <a:lumMod val="50000"/>
                  </a:schemeClr>
                </a:solidFill>
                <a:ea typeface="华文新魏" panose="02010800040101010101" pitchFamily="2" charset="-122"/>
                <a:cs typeface="Arial" panose="020B0604020202020204" pitchFamily="34" charset="0"/>
              </a:rPr>
              <a:t>意大利</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托斯卡纳</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经典奇安</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蒂</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Grape</a:t>
            </a:r>
            <a:r>
              <a:rPr lang="zh-CN" altLang="en-US" sz="1300" dirty="0">
                <a:solidFill>
                  <a:schemeClr val="accent3">
                    <a:lumMod val="50000"/>
                  </a:schemeClr>
                </a:solidFill>
                <a:ea typeface="华文新魏" panose="02010800040101010101" pitchFamily="2" charset="-122"/>
                <a:cs typeface="Arial" panose="020B0604020202020204" pitchFamily="34" charset="0"/>
              </a:rPr>
              <a:t>葡萄品种</a:t>
            </a: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Sangiovese</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Malvasia</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桑娇维赛，</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玛尔维萨</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Vinification</a:t>
            </a:r>
            <a:r>
              <a:rPr lang="en-US" altLang="zh-CN" sz="1300" dirty="0">
                <a:solidFill>
                  <a:schemeClr val="accent3">
                    <a:lumMod val="50000"/>
                  </a:schemeClr>
                </a:solidFill>
                <a:ea typeface="华文新魏" panose="02010800040101010101" pitchFamily="2" charset="-122"/>
                <a:cs typeface="Arial" panose="020B0604020202020204" pitchFamily="34" charset="0"/>
              </a:rPr>
              <a:t>: Grapes are </a:t>
            </a:r>
            <a:r>
              <a:rPr lang="en-US" altLang="zh-CN" sz="1300" dirty="0" err="1">
                <a:solidFill>
                  <a:schemeClr val="accent3">
                    <a:lumMod val="50000"/>
                  </a:schemeClr>
                </a:solidFill>
                <a:ea typeface="华文新魏" panose="02010800040101010101" pitchFamily="2" charset="-122"/>
                <a:cs typeface="Arial" panose="020B0604020202020204" pitchFamily="34" charset="0"/>
              </a:rPr>
              <a:t>destemmed</a:t>
            </a:r>
            <a:r>
              <a:rPr lang="en-US" altLang="zh-CN" sz="1300" dirty="0">
                <a:solidFill>
                  <a:schemeClr val="accent3">
                    <a:lumMod val="50000"/>
                  </a:schemeClr>
                </a:solidFill>
                <a:ea typeface="华文新魏" panose="02010800040101010101" pitchFamily="2" charset="-122"/>
                <a:cs typeface="Arial" panose="020B0604020202020204" pitchFamily="34" charset="0"/>
              </a:rPr>
              <a:t> and lightly pressed, the juice spontaneously ferments in stainless steel tanks at a maximum temperature of 25°C; after fermentation wine remains in contact with skins for 15-20 days before racking in cement tanks where wine undergoes </a:t>
            </a:r>
            <a:r>
              <a:rPr lang="en-US" altLang="zh-CN" sz="1300" dirty="0" err="1">
                <a:solidFill>
                  <a:schemeClr val="accent3">
                    <a:lumMod val="50000"/>
                  </a:schemeClr>
                </a:solidFill>
                <a:ea typeface="华文新魏" panose="02010800040101010101" pitchFamily="2" charset="-122"/>
                <a:cs typeface="Arial" panose="020B0604020202020204" pitchFamily="34" charset="0"/>
              </a:rPr>
              <a:t>malolactic</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fermentation.Most</a:t>
            </a:r>
            <a:r>
              <a:rPr lang="en-US" altLang="zh-CN" sz="1300" dirty="0">
                <a:solidFill>
                  <a:schemeClr val="accent3">
                    <a:lumMod val="50000"/>
                  </a:schemeClr>
                </a:solidFill>
                <a:ea typeface="华文新魏" panose="02010800040101010101" pitchFamily="2" charset="-122"/>
                <a:cs typeface="Arial" panose="020B0604020202020204" pitchFamily="34" charset="0"/>
              </a:rPr>
              <a:t> of the wine ages in stainless steel for 10-12 months, while a small part is aged in second and third use barrels for the same period of time.</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酿</a:t>
            </a:r>
            <a:r>
              <a:rPr lang="zh-CN" altLang="en-US" sz="1300" dirty="0">
                <a:solidFill>
                  <a:schemeClr val="accent3">
                    <a:lumMod val="50000"/>
                  </a:schemeClr>
                </a:solidFill>
                <a:ea typeface="华文新魏" panose="02010800040101010101" pitchFamily="2" charset="-122"/>
                <a:cs typeface="Arial" panose="020B0604020202020204" pitchFamily="34" charset="0"/>
              </a:rPr>
              <a:t>制</a:t>
            </a:r>
            <a:r>
              <a:rPr lang="de-DE"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去梗并轻柔压榨，带渣于不锈钢桶内控温</a:t>
            </a:r>
            <a:r>
              <a:rPr lang="en-US" altLang="zh-CN" sz="1300" dirty="0">
                <a:solidFill>
                  <a:schemeClr val="accent3">
                    <a:lumMod val="50000"/>
                  </a:schemeClr>
                </a:solidFill>
                <a:ea typeface="华文新魏" panose="02010800040101010101" pitchFamily="2" charset="-122"/>
                <a:cs typeface="Arial" panose="020B0604020202020204" pitchFamily="34" charset="0"/>
              </a:rPr>
              <a:t>25</a:t>
            </a:r>
            <a:r>
              <a:rPr lang="zh-CN" altLang="en-US" sz="1300" dirty="0">
                <a:solidFill>
                  <a:schemeClr val="accent3">
                    <a:lumMod val="50000"/>
                  </a:schemeClr>
                </a:solidFill>
                <a:ea typeface="华文新魏" panose="02010800040101010101" pitchFamily="2" charset="-122"/>
                <a:cs typeface="Arial" panose="020B0604020202020204" pitchFamily="34" charset="0"/>
              </a:rPr>
              <a:t>度自然发酵，酒精发</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酵后浸皮</a:t>
            </a:r>
            <a:r>
              <a:rPr lang="en-US" altLang="zh-CN" sz="1300" dirty="0">
                <a:solidFill>
                  <a:schemeClr val="accent3">
                    <a:lumMod val="50000"/>
                  </a:schemeClr>
                </a:solidFill>
                <a:ea typeface="华文新魏" panose="02010800040101010101" pitchFamily="2" charset="-122"/>
                <a:cs typeface="Arial" panose="020B0604020202020204" pitchFamily="34" charset="0"/>
              </a:rPr>
              <a:t>15-20</a:t>
            </a:r>
            <a:r>
              <a:rPr lang="zh-CN" altLang="en-US" sz="1300" dirty="0">
                <a:solidFill>
                  <a:schemeClr val="accent3">
                    <a:lumMod val="50000"/>
                  </a:schemeClr>
                </a:solidFill>
                <a:ea typeface="华文新魏" panose="02010800040101010101" pitchFamily="2" charset="-122"/>
                <a:cs typeface="Arial" panose="020B0604020202020204" pitchFamily="34" charset="0"/>
              </a:rPr>
              <a:t>天，随后移入水泥槽中进行乳酸发酵。主要于不锈钢桶中 </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陈酿少部分酒液于二次或三次桶中陈酿</a:t>
            </a:r>
            <a:r>
              <a:rPr lang="en-US" altLang="zh-CN" sz="1300" dirty="0">
                <a:solidFill>
                  <a:schemeClr val="accent3">
                    <a:lumMod val="50000"/>
                  </a:schemeClr>
                </a:solidFill>
                <a:ea typeface="华文新魏" panose="02010800040101010101" pitchFamily="2" charset="-122"/>
                <a:cs typeface="Arial" panose="020B0604020202020204" pitchFamily="34" charset="0"/>
              </a:rPr>
              <a:t>10</a:t>
            </a:r>
            <a:r>
              <a:rPr lang="zh-CN" altLang="en-US" sz="1300" dirty="0">
                <a:solidFill>
                  <a:schemeClr val="accent3">
                    <a:lumMod val="50000"/>
                  </a:schemeClr>
                </a:solidFill>
                <a:ea typeface="华文新魏" panose="02010800040101010101" pitchFamily="2" charset="-122"/>
                <a:cs typeface="Arial" panose="020B0604020202020204" pitchFamily="34" charset="0"/>
              </a:rPr>
              <a:t>至</a:t>
            </a:r>
            <a:r>
              <a:rPr lang="en-US" altLang="zh-CN" sz="1300" dirty="0">
                <a:solidFill>
                  <a:schemeClr val="accent3">
                    <a:lumMod val="50000"/>
                  </a:schemeClr>
                </a:solidFill>
                <a:ea typeface="华文新魏" panose="02010800040101010101" pitchFamily="2" charset="-122"/>
                <a:cs typeface="Arial" panose="020B0604020202020204" pitchFamily="34" charset="0"/>
              </a:rPr>
              <a:t>12</a:t>
            </a:r>
            <a:r>
              <a:rPr lang="zh-CN" altLang="en-US" sz="1300" dirty="0">
                <a:solidFill>
                  <a:schemeClr val="accent3">
                    <a:lumMod val="50000"/>
                  </a:schemeClr>
                </a:solidFill>
                <a:ea typeface="华文新魏" panose="02010800040101010101" pitchFamily="2" charset="-122"/>
                <a:cs typeface="Arial" panose="020B0604020202020204" pitchFamily="34" charset="0"/>
              </a:rPr>
              <a:t>个月</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en-US" altLang="zh-CN" sz="1300" dirty="0">
                <a:solidFill>
                  <a:schemeClr val="accent3">
                    <a:lumMod val="50000"/>
                  </a:schemeClr>
                </a:solidFill>
                <a:ea typeface="华文新魏" panose="02010800040101010101" pitchFamily="2" charset="-122"/>
                <a:cs typeface="Arial" panose="020B0604020202020204" pitchFamily="34" charset="0"/>
              </a:rPr>
              <a:t>Tasting Notes: Deep ruby red, with notes of red berry fruits and hints of violet. Pleasantly fresh and round with soft tannins. Good persistence on the finish.</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品酒辞：</a:t>
            </a:r>
            <a:r>
              <a:rPr lang="zh-CN" altLang="en-US" sz="1300" dirty="0">
                <a:solidFill>
                  <a:schemeClr val="accent3">
                    <a:lumMod val="50000"/>
                  </a:schemeClr>
                </a:solidFill>
                <a:ea typeface="华文新魏" panose="02010800040101010101" pitchFamily="2" charset="-122"/>
                <a:cs typeface="Arial" panose="020B0604020202020204" pitchFamily="34" charset="0"/>
              </a:rPr>
              <a:t>深宝石红色，具有红莓果香和些许紫罗兰香调，令人愉悦的新鲜</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口感和圆润绵软的单宁，余味持续 </a:t>
            </a:r>
            <a:r>
              <a:rPr lang="de-DE" altLang="zh-CN" sz="1300" dirty="0" smtClean="0">
                <a:solidFill>
                  <a:schemeClr val="accent3">
                    <a:lumMod val="50000"/>
                  </a:schemeClr>
                </a:solidFill>
                <a:ea typeface="华文新魏" panose="02010800040101010101" pitchFamily="2" charset="-122"/>
                <a:cs typeface="Arial" panose="020B0604020202020204" pitchFamily="34" charset="0"/>
              </a:rPr>
              <a:t>。</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Medal(s)获奖:</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2012年份：酒评家 James Suckling 90/100分。</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2014年份：意大利 Veronelli指南 86分。</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lvl="0" eaLnBrk="0" fontAlgn="base" hangingPunct="0">
              <a:lnSpc>
                <a:spcPts val="2700"/>
              </a:lnSpc>
              <a:spcBef>
                <a:spcPct val="0"/>
              </a:spcBef>
              <a:spcAft>
                <a:spcPct val="0"/>
              </a:spcAft>
              <a:tabLst>
                <a:tab pos="2600325" algn="l"/>
              </a:tabLst>
            </a:pP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p:txBody>
      </p:sp>
      <p:sp>
        <p:nvSpPr>
          <p:cNvPr id="15" name="Title 2"/>
          <p:cNvSpPr>
            <a:spLocks noGrp="1"/>
          </p:cNvSpPr>
          <p:nvPr>
            <p:ph type="title"/>
          </p:nvPr>
        </p:nvSpPr>
        <p:spPr>
          <a:xfrm>
            <a:off x="269740" y="189620"/>
            <a:ext cx="7686636" cy="830997"/>
          </a:xfrm>
        </p:spPr>
        <p:txBody>
          <a:bodyPr vert="horz" lIns="91440" tIns="45720" rIns="91440" bIns="45720" rtlCol="0" anchor="ctr">
            <a:noAutofit/>
          </a:bodyPr>
          <a:lstStyle/>
          <a:p>
            <a:pPr algn="l" fontAlgn="base">
              <a:spcAft>
                <a:spcPct val="0"/>
              </a:spcAft>
              <a:tabLst>
                <a:tab pos="2600325" algn="l"/>
              </a:tabLst>
            </a:pPr>
            <a:r>
              <a:rPr lang="it-IT" altLang="zh-CN" sz="2400" b="1" dirty="0">
                <a:solidFill>
                  <a:schemeClr val="accent3">
                    <a:lumMod val="50000"/>
                  </a:schemeClr>
                </a:solidFill>
                <a:latin typeface="+mn-lt"/>
                <a:ea typeface="微软雅黑" panose="020B0503020204020204" charset="-122"/>
                <a:cs typeface="Arial" panose="020B0604020202020204" pitchFamily="34" charset="0"/>
              </a:rPr>
              <a:t>Castello di Meleto </a:t>
            </a:r>
            <a:r>
              <a:rPr lang="en-US" altLang="zh-CN" sz="2400" b="1" dirty="0">
                <a:solidFill>
                  <a:schemeClr val="accent3">
                    <a:lumMod val="50000"/>
                  </a:schemeClr>
                </a:solidFill>
                <a:latin typeface="+mn-lt"/>
                <a:ea typeface="微软雅黑" panose="020B0503020204020204" charset="-122"/>
                <a:cs typeface="Arial" panose="020B0604020202020204" pitchFamily="34" charset="0"/>
              </a:rPr>
              <a:t>San</a:t>
            </a:r>
            <a:r>
              <a:rPr lang="zh-CN" altLang="en-US" sz="2400" b="1" dirty="0">
                <a:solidFill>
                  <a:schemeClr val="accent3">
                    <a:lumMod val="50000"/>
                  </a:schemeClr>
                </a:solidFill>
                <a:latin typeface="+mn-lt"/>
                <a:ea typeface="微软雅黑" panose="020B0503020204020204" charset="-122"/>
                <a:cs typeface="Arial" panose="020B0604020202020204" pitchFamily="34" charset="0"/>
              </a:rPr>
              <a:t> </a:t>
            </a:r>
            <a:r>
              <a:rPr lang="en-US" altLang="zh-CN" sz="2400" b="1" dirty="0">
                <a:solidFill>
                  <a:schemeClr val="accent3">
                    <a:lumMod val="50000"/>
                  </a:schemeClr>
                </a:solidFill>
                <a:latin typeface="+mn-lt"/>
                <a:ea typeface="微软雅黑" panose="020B0503020204020204" charset="-122"/>
                <a:cs typeface="Arial" panose="020B0604020202020204" pitchFamily="34" charset="0"/>
              </a:rPr>
              <a:t>Pietro</a:t>
            </a:r>
            <a:br>
              <a:rPr lang="it-IT" altLang="zh-CN" sz="2400" b="1" dirty="0">
                <a:solidFill>
                  <a:schemeClr val="accent3">
                    <a:lumMod val="50000"/>
                  </a:schemeClr>
                </a:solidFill>
                <a:latin typeface="+mn-lt"/>
                <a:ea typeface="微软雅黑" panose="020B0503020204020204" charset="-122"/>
                <a:cs typeface="Arial" panose="020B0604020202020204" pitchFamily="34" charset="0"/>
              </a:rPr>
            </a:br>
            <a:r>
              <a:rPr lang="zh-CN" altLang="en-US" sz="2400" b="1" dirty="0">
                <a:solidFill>
                  <a:schemeClr val="accent3">
                    <a:lumMod val="50000"/>
                  </a:schemeClr>
                </a:solidFill>
                <a:latin typeface="+mn-lt"/>
                <a:ea typeface="微软雅黑" panose="020B0503020204020204" charset="-122"/>
                <a:cs typeface="Arial" panose="020B0604020202020204" pitchFamily="34" charset="0"/>
              </a:rPr>
              <a:t>梅雷托堡圣嘉园干红</a:t>
            </a:r>
            <a:endParaRPr lang="zh-CN" altLang="en-US" sz="2400" b="1" dirty="0">
              <a:solidFill>
                <a:schemeClr val="accent3">
                  <a:lumMod val="50000"/>
                </a:schemeClr>
              </a:solidFill>
              <a:latin typeface="+mn-lt"/>
              <a:ea typeface="微软雅黑" panose="020B050302020402020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pic>
        <p:nvPicPr>
          <p:cNvPr id="2" name="图片 1" descr="20180126-wineIMG_7964"/>
          <p:cNvPicPr>
            <a:picLocks noChangeAspect="1"/>
          </p:cNvPicPr>
          <p:nvPr/>
        </p:nvPicPr>
        <p:blipFill>
          <a:blip r:embed="rId1"/>
          <a:srcRect l="32641" t="8937" r="30443" b="9839"/>
          <a:stretch>
            <a:fillRect/>
          </a:stretch>
        </p:blipFill>
        <p:spPr>
          <a:xfrm>
            <a:off x="7539990" y="1720850"/>
            <a:ext cx="1321435" cy="4363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3"/>
          <p:cNvSpPr txBox="1"/>
          <p:nvPr/>
        </p:nvSpPr>
        <p:spPr>
          <a:xfrm>
            <a:off x="847808" y="1319391"/>
            <a:ext cx="4749705" cy="4765219"/>
          </a:xfrm>
          <a:prstGeom prst="rect">
            <a:avLst/>
          </a:prstGeom>
        </p:spPr>
        <p:txBody>
          <a:bodyPr vert="horz" lIns="91440" tIns="45720" rIns="91440" bIns="45720" rtlCol="0">
            <a:normAutofit/>
          </a:bodyPr>
          <a:lstStyle/>
          <a:p>
            <a:pPr marL="285750" indent="-285750">
              <a:spcBef>
                <a:spcPct val="20000"/>
              </a:spcBef>
              <a:buFont typeface="Arial" panose="020B0604020202020204" pitchFamily="34" charset="0"/>
              <a:buChar char="•"/>
            </a:pPr>
            <a:endParaRPr lang="de-DE" sz="14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Rectangle 9"/>
          <p:cNvSpPr/>
          <p:nvPr/>
        </p:nvSpPr>
        <p:spPr>
          <a:xfrm>
            <a:off x="323527" y="1105734"/>
            <a:ext cx="7072173" cy="5975985"/>
          </a:xfrm>
          <a:prstGeom prst="rect">
            <a:avLst/>
          </a:prstGeom>
        </p:spPr>
        <p:txBody>
          <a:bodyPr wrap="square">
            <a:spAutoFit/>
          </a:bodyPr>
          <a:lstStyle/>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Origin</a:t>
            </a:r>
            <a:r>
              <a:rPr lang="zh-CN" altLang="en-US" sz="1300" dirty="0">
                <a:solidFill>
                  <a:schemeClr val="accent3">
                    <a:lumMod val="50000"/>
                  </a:schemeClr>
                </a:solidFill>
                <a:ea typeface="华文新魏" panose="02010800040101010101" pitchFamily="2" charset="-122"/>
                <a:cs typeface="Arial" panose="020B0604020202020204" pitchFamily="34" charset="0"/>
              </a:rPr>
              <a:t>产地</a:t>
            </a: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a:solidFill>
                  <a:schemeClr val="accent3">
                    <a:lumMod val="50000"/>
                  </a:schemeClr>
                </a:solidFill>
                <a:ea typeface="华文新魏" panose="02010800040101010101" pitchFamily="2" charset="-122"/>
                <a:cs typeface="Arial" panose="020B0604020202020204" pitchFamily="34" charset="0"/>
              </a:rPr>
              <a:t>Chianti </a:t>
            </a:r>
            <a:r>
              <a:rPr lang="en-US" altLang="zh-CN" sz="1300" dirty="0" err="1">
                <a:solidFill>
                  <a:schemeClr val="accent3">
                    <a:lumMod val="50000"/>
                  </a:schemeClr>
                </a:solidFill>
                <a:ea typeface="华文新魏" panose="02010800040101010101" pitchFamily="2" charset="-122"/>
                <a:cs typeface="Arial" panose="020B0604020202020204" pitchFamily="34" charset="0"/>
              </a:rPr>
              <a:t>Classico</a:t>
            </a:r>
            <a:r>
              <a:rPr lang="en-US" altLang="zh-CN" sz="1300" dirty="0">
                <a:solidFill>
                  <a:schemeClr val="accent3">
                    <a:lumMod val="50000"/>
                  </a:schemeClr>
                </a:solidFill>
                <a:ea typeface="华文新魏" panose="02010800040101010101" pitchFamily="2" charset="-122"/>
                <a:cs typeface="Arial" panose="020B0604020202020204" pitchFamily="34" charset="0"/>
              </a:rPr>
              <a:t>, Tuscany, Italy.</a:t>
            </a:r>
            <a:r>
              <a:rPr lang="zh-CN" altLang="en-US" sz="1300" dirty="0">
                <a:solidFill>
                  <a:schemeClr val="accent3">
                    <a:lumMod val="50000"/>
                  </a:schemeClr>
                </a:solidFill>
                <a:ea typeface="华文新魏" panose="02010800040101010101" pitchFamily="2" charset="-122"/>
                <a:cs typeface="Arial" panose="020B0604020202020204" pitchFamily="34" charset="0"/>
              </a:rPr>
              <a:t>意大利</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托斯卡纳</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经典奇安蒂</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Grape</a:t>
            </a:r>
            <a:r>
              <a:rPr lang="zh-CN" altLang="en-US" sz="1300" dirty="0">
                <a:solidFill>
                  <a:schemeClr val="accent3">
                    <a:lumMod val="50000"/>
                  </a:schemeClr>
                </a:solidFill>
                <a:ea typeface="华文新魏" panose="02010800040101010101" pitchFamily="2" charset="-122"/>
                <a:cs typeface="Arial" panose="020B0604020202020204" pitchFamily="34" charset="0"/>
              </a:rPr>
              <a:t>葡萄品种</a:t>
            </a: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Sangiovese</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Merlot</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桑娇维赛，梅洛</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Vinification</a:t>
            </a:r>
            <a:r>
              <a:rPr lang="en-US" altLang="zh-CN" sz="1300" dirty="0">
                <a:solidFill>
                  <a:schemeClr val="accent3">
                    <a:lumMod val="50000"/>
                  </a:schemeClr>
                </a:solidFill>
                <a:ea typeface="华文新魏" panose="02010800040101010101" pitchFamily="2" charset="-122"/>
                <a:cs typeface="Arial" panose="020B0604020202020204" pitchFamily="34" charset="0"/>
              </a:rPr>
              <a:t>: Grapes are </a:t>
            </a:r>
            <a:r>
              <a:rPr lang="en-US" altLang="zh-CN" sz="1300" dirty="0" err="1">
                <a:solidFill>
                  <a:schemeClr val="accent3">
                    <a:lumMod val="50000"/>
                  </a:schemeClr>
                </a:solidFill>
                <a:ea typeface="华文新魏" panose="02010800040101010101" pitchFamily="2" charset="-122"/>
                <a:cs typeface="Arial" panose="020B0604020202020204" pitchFamily="34" charset="0"/>
              </a:rPr>
              <a:t>destemmed</a:t>
            </a:r>
            <a:r>
              <a:rPr lang="en-US" altLang="zh-CN" sz="1300" dirty="0">
                <a:solidFill>
                  <a:schemeClr val="accent3">
                    <a:lumMod val="50000"/>
                  </a:schemeClr>
                </a:solidFill>
                <a:ea typeface="华文新魏" panose="02010800040101010101" pitchFamily="2" charset="-122"/>
                <a:cs typeface="Arial" panose="020B0604020202020204" pitchFamily="34" charset="0"/>
              </a:rPr>
              <a:t> and lightly pressed, the juice spontaneously ferments in stainless steel tanks at a maximum temperature of 25°C; after fermentation wine remains in contact with skins for 15-20 days before racking in cement tanks where wine undergoes </a:t>
            </a:r>
            <a:r>
              <a:rPr lang="en-US" altLang="zh-CN" sz="1300" dirty="0" err="1">
                <a:solidFill>
                  <a:schemeClr val="accent3">
                    <a:lumMod val="50000"/>
                  </a:schemeClr>
                </a:solidFill>
                <a:ea typeface="华文新魏" panose="02010800040101010101" pitchFamily="2" charset="-122"/>
                <a:cs typeface="Arial" panose="020B0604020202020204" pitchFamily="34" charset="0"/>
              </a:rPr>
              <a:t>malolactic</a:t>
            </a: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err="1">
                <a:solidFill>
                  <a:schemeClr val="accent3">
                    <a:lumMod val="50000"/>
                  </a:schemeClr>
                </a:solidFill>
                <a:ea typeface="华文新魏" panose="02010800040101010101" pitchFamily="2" charset="-122"/>
                <a:cs typeface="Arial" panose="020B0604020202020204" pitchFamily="34" charset="0"/>
              </a:rPr>
              <a:t>fermentation.Most</a:t>
            </a:r>
            <a:r>
              <a:rPr lang="en-US" altLang="zh-CN" sz="1300" dirty="0">
                <a:solidFill>
                  <a:schemeClr val="accent3">
                    <a:lumMod val="50000"/>
                  </a:schemeClr>
                </a:solidFill>
                <a:ea typeface="华文新魏" panose="02010800040101010101" pitchFamily="2" charset="-122"/>
                <a:cs typeface="Arial" panose="020B0604020202020204" pitchFamily="34" charset="0"/>
              </a:rPr>
              <a:t> of the wine ages in stainless steel for 10-12 months, while a small part is aged in second and third use barrels for the same period of time.</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酿</a:t>
            </a:r>
            <a:r>
              <a:rPr lang="zh-CN" altLang="en-US" sz="1300" dirty="0">
                <a:solidFill>
                  <a:schemeClr val="accent3">
                    <a:lumMod val="50000"/>
                  </a:schemeClr>
                </a:solidFill>
                <a:ea typeface="华文新魏" panose="02010800040101010101" pitchFamily="2" charset="-122"/>
                <a:cs typeface="Arial" panose="020B0604020202020204" pitchFamily="34" charset="0"/>
              </a:rPr>
              <a:t>制</a:t>
            </a:r>
            <a:r>
              <a:rPr lang="de-DE"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去梗并轻柔压榨，带渣于不锈钢桶内控温</a:t>
            </a:r>
            <a:r>
              <a:rPr lang="en-US" altLang="zh-CN" sz="1300" dirty="0">
                <a:solidFill>
                  <a:schemeClr val="accent3">
                    <a:lumMod val="50000"/>
                  </a:schemeClr>
                </a:solidFill>
                <a:ea typeface="华文新魏" panose="02010800040101010101" pitchFamily="2" charset="-122"/>
                <a:cs typeface="Arial" panose="020B0604020202020204" pitchFamily="34" charset="0"/>
              </a:rPr>
              <a:t>25</a:t>
            </a:r>
            <a:r>
              <a:rPr lang="zh-CN" altLang="en-US" sz="1300" dirty="0">
                <a:solidFill>
                  <a:schemeClr val="accent3">
                    <a:lumMod val="50000"/>
                  </a:schemeClr>
                </a:solidFill>
                <a:ea typeface="华文新魏" panose="02010800040101010101" pitchFamily="2" charset="-122"/>
                <a:cs typeface="Arial" panose="020B0604020202020204" pitchFamily="34" charset="0"/>
              </a:rPr>
              <a:t>度自然发酵，酒精发</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酵后浸皮</a:t>
            </a:r>
            <a:r>
              <a:rPr lang="en-US" altLang="zh-CN" sz="1300" dirty="0">
                <a:solidFill>
                  <a:schemeClr val="accent3">
                    <a:lumMod val="50000"/>
                  </a:schemeClr>
                </a:solidFill>
                <a:ea typeface="华文新魏" panose="02010800040101010101" pitchFamily="2" charset="-122"/>
                <a:cs typeface="Arial" panose="020B0604020202020204" pitchFamily="34" charset="0"/>
              </a:rPr>
              <a:t>15-20</a:t>
            </a:r>
            <a:r>
              <a:rPr lang="zh-CN" altLang="en-US" sz="1300" dirty="0">
                <a:solidFill>
                  <a:schemeClr val="accent3">
                    <a:lumMod val="50000"/>
                  </a:schemeClr>
                </a:solidFill>
                <a:ea typeface="华文新魏" panose="02010800040101010101" pitchFamily="2" charset="-122"/>
                <a:cs typeface="Arial" panose="020B0604020202020204" pitchFamily="34" charset="0"/>
              </a:rPr>
              <a:t>天，随后移入水泥槽中进行乳酸发酵。主要于不锈钢桶中 </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陈酿少部分酒液于二次或三次桶中陈酿</a:t>
            </a:r>
            <a:r>
              <a:rPr lang="en-US" altLang="zh-CN" sz="1300" dirty="0">
                <a:solidFill>
                  <a:schemeClr val="accent3">
                    <a:lumMod val="50000"/>
                  </a:schemeClr>
                </a:solidFill>
                <a:ea typeface="华文新魏" panose="02010800040101010101" pitchFamily="2" charset="-122"/>
                <a:cs typeface="Arial" panose="020B0604020202020204" pitchFamily="34" charset="0"/>
              </a:rPr>
              <a:t>10</a:t>
            </a:r>
            <a:r>
              <a:rPr lang="zh-CN" altLang="en-US" sz="1300" dirty="0">
                <a:solidFill>
                  <a:schemeClr val="accent3">
                    <a:lumMod val="50000"/>
                  </a:schemeClr>
                </a:solidFill>
                <a:ea typeface="华文新魏" panose="02010800040101010101" pitchFamily="2" charset="-122"/>
                <a:cs typeface="Arial" panose="020B0604020202020204" pitchFamily="34" charset="0"/>
              </a:rPr>
              <a:t>至</a:t>
            </a:r>
            <a:r>
              <a:rPr lang="en-US" altLang="zh-CN" sz="1300" dirty="0">
                <a:solidFill>
                  <a:schemeClr val="accent3">
                    <a:lumMod val="50000"/>
                  </a:schemeClr>
                </a:solidFill>
                <a:ea typeface="华文新魏" panose="02010800040101010101" pitchFamily="2" charset="-122"/>
                <a:cs typeface="Arial" panose="020B0604020202020204" pitchFamily="34" charset="0"/>
              </a:rPr>
              <a:t>12</a:t>
            </a:r>
            <a:r>
              <a:rPr lang="zh-CN" altLang="en-US" sz="1300" dirty="0">
                <a:solidFill>
                  <a:schemeClr val="accent3">
                    <a:lumMod val="50000"/>
                  </a:schemeClr>
                </a:solidFill>
                <a:ea typeface="华文新魏" panose="02010800040101010101" pitchFamily="2" charset="-122"/>
                <a:cs typeface="Arial" panose="020B0604020202020204" pitchFamily="34" charset="0"/>
              </a:rPr>
              <a:t>个月。</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en-US" altLang="zh-CN" sz="1300" dirty="0">
                <a:solidFill>
                  <a:schemeClr val="accent3">
                    <a:lumMod val="50000"/>
                  </a:schemeClr>
                </a:solidFill>
                <a:ea typeface="华文新魏" panose="02010800040101010101" pitchFamily="2" charset="-122"/>
                <a:cs typeface="Arial" panose="020B0604020202020204" pitchFamily="34" charset="0"/>
              </a:rPr>
              <a:t>Tasting Notes: Deep ruby red, with notes of red berry fruits and hints of violet. Pleasantly fresh and round with soft tannins. Good persistence on the finish.</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品酒辞：</a:t>
            </a:r>
            <a:r>
              <a:rPr lang="zh-CN" altLang="en-US" sz="1300" dirty="0">
                <a:solidFill>
                  <a:schemeClr val="accent3">
                    <a:lumMod val="50000"/>
                  </a:schemeClr>
                </a:solidFill>
                <a:ea typeface="华文新魏" panose="02010800040101010101" pitchFamily="2" charset="-122"/>
                <a:cs typeface="Arial" panose="020B0604020202020204" pitchFamily="34" charset="0"/>
              </a:rPr>
              <a:t>深宝石红色，具有红莓果香和些许紫罗兰香调，令人愉悦的新鲜</a:t>
            </a: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口感和圆润绵软的单宁，余味持续 </a:t>
            </a:r>
            <a:r>
              <a:rPr lang="de-DE" altLang="zh-CN" sz="1300" dirty="0">
                <a:solidFill>
                  <a:schemeClr val="accent3">
                    <a:lumMod val="50000"/>
                  </a:schemeClr>
                </a:solidFill>
                <a:ea typeface="华文新魏" panose="02010800040101010101" pitchFamily="2" charset="-122"/>
                <a:cs typeface="Arial" panose="020B0604020202020204" pitchFamily="34" charset="0"/>
              </a:rPr>
              <a:t>。</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marL="285750" indent="-285750">
              <a:lnSpc>
                <a:spcPct val="150000"/>
              </a:lnSpc>
              <a:spcBef>
                <a:spcPct val="20000"/>
              </a:spcBef>
              <a:buFont typeface="Arial" panose="020B0604020202020204" pitchFamily="34" charset="0"/>
              <a:buChar char="•"/>
            </a:pPr>
            <a:r>
              <a:rPr lang="de-DE" altLang="zh-CN" sz="1300" dirty="0">
                <a:solidFill>
                  <a:schemeClr val="accent3">
                    <a:lumMod val="50000"/>
                  </a:schemeClr>
                </a:solidFill>
                <a:ea typeface="华文新魏" panose="02010800040101010101" pitchFamily="2" charset="-122"/>
                <a:cs typeface="Arial" panose="020B0604020202020204" pitchFamily="34" charset="0"/>
              </a:rPr>
              <a:t>Medal(s)获奖:</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a:lnSpc>
                <a:spcPct val="150000"/>
              </a:lnSpc>
              <a:spcBef>
                <a:spcPct val="20000"/>
              </a:spcBef>
            </a:pPr>
            <a:r>
              <a:rPr lang="de-DE" altLang="zh-CN" sz="1300" dirty="0">
                <a:solidFill>
                  <a:schemeClr val="accent3">
                    <a:lumMod val="50000"/>
                  </a:schemeClr>
                </a:solidFill>
                <a:ea typeface="华文新魏" panose="02010800040101010101" pitchFamily="2" charset="-122"/>
                <a:cs typeface="Arial" panose="020B0604020202020204" pitchFamily="34" charset="0"/>
              </a:rPr>
              <a:t>     2012年份：酒评家 James Suckling 90/100分。</a:t>
            </a:r>
            <a:r>
              <a:rPr lang="en-US" altLang="de-DE" sz="1300" dirty="0">
                <a:solidFill>
                  <a:schemeClr val="accent3">
                    <a:lumMod val="50000"/>
                  </a:schemeClr>
                </a:solidFill>
                <a:ea typeface="华文新魏" panose="02010800040101010101" pitchFamily="2" charset="-122"/>
                <a:cs typeface="Arial" panose="020B0604020202020204" pitchFamily="34" charset="0"/>
              </a:rPr>
              <a:t>2015</a:t>
            </a:r>
            <a:r>
              <a:rPr lang="de-DE" altLang="zh-CN" sz="1300" dirty="0">
                <a:solidFill>
                  <a:schemeClr val="accent3">
                    <a:lumMod val="50000"/>
                  </a:schemeClr>
                </a:solidFill>
                <a:ea typeface="华文新魏" panose="02010800040101010101" pitchFamily="2" charset="-122"/>
                <a:cs typeface="Arial" panose="020B0604020202020204" pitchFamily="34" charset="0"/>
                <a:sym typeface="+mn-ea"/>
              </a:rPr>
              <a:t>年份：酒评家 James Suckling 9</a:t>
            </a:r>
            <a:r>
              <a:rPr lang="en-US" altLang="de-DE" sz="1300" dirty="0">
                <a:solidFill>
                  <a:schemeClr val="accent3">
                    <a:lumMod val="50000"/>
                  </a:schemeClr>
                </a:solidFill>
                <a:ea typeface="华文新魏" panose="02010800040101010101" pitchFamily="2" charset="-122"/>
                <a:cs typeface="Arial" panose="020B0604020202020204" pitchFamily="34" charset="0"/>
                <a:sym typeface="+mn-ea"/>
              </a:rPr>
              <a:t>1</a:t>
            </a:r>
            <a:r>
              <a:rPr lang="de-DE" altLang="zh-CN" sz="1300" dirty="0">
                <a:solidFill>
                  <a:schemeClr val="accent3">
                    <a:lumMod val="50000"/>
                  </a:schemeClr>
                </a:solidFill>
                <a:ea typeface="华文新魏" panose="02010800040101010101" pitchFamily="2" charset="-122"/>
                <a:cs typeface="Arial" panose="020B0604020202020204" pitchFamily="34" charset="0"/>
                <a:sym typeface="+mn-ea"/>
              </a:rPr>
              <a:t>/100分</a:t>
            </a:r>
            <a:r>
              <a:rPr lang="zh-CN" altLang="de-DE" sz="1300" dirty="0">
                <a:solidFill>
                  <a:schemeClr val="accent3">
                    <a:lumMod val="50000"/>
                  </a:schemeClr>
                </a:solidFill>
                <a:ea typeface="华文新魏" panose="02010800040101010101" pitchFamily="2" charset="-122"/>
                <a:cs typeface="Arial" panose="020B0604020202020204" pitchFamily="34" charset="0"/>
                <a:sym typeface="+mn-ea"/>
              </a:rPr>
              <a:t>。</a:t>
            </a:r>
            <a:endParaRPr lang="zh-CN" altLang="de-DE" sz="1300" dirty="0">
              <a:solidFill>
                <a:schemeClr val="accent3">
                  <a:lumMod val="50000"/>
                </a:schemeClr>
              </a:solidFill>
              <a:ea typeface="华文新魏" panose="02010800040101010101" pitchFamily="2" charset="-122"/>
              <a:cs typeface="Arial" panose="020B0604020202020204" pitchFamily="34" charset="0"/>
              <a:sym typeface="+mn-ea"/>
            </a:endParaRPr>
          </a:p>
          <a:p>
            <a:pPr>
              <a:lnSpc>
                <a:spcPct val="150000"/>
              </a:lnSpc>
              <a:spcBef>
                <a:spcPct val="20000"/>
              </a:spcBef>
            </a:pPr>
            <a:r>
              <a:rPr lang="zh-CN" altLang="en-US" sz="1300" dirty="0">
                <a:solidFill>
                  <a:schemeClr val="accent3">
                    <a:lumMod val="50000"/>
                  </a:schemeClr>
                </a:solidFill>
                <a:ea typeface="华文新魏" panose="02010800040101010101" pitchFamily="2" charset="-122"/>
                <a:cs typeface="Arial" panose="020B0604020202020204" pitchFamily="34" charset="0"/>
              </a:rPr>
              <a:t>     </a:t>
            </a:r>
            <a:r>
              <a:rPr lang="de-DE" altLang="zh-CN" sz="1300" dirty="0">
                <a:solidFill>
                  <a:schemeClr val="accent3">
                    <a:lumMod val="50000"/>
                  </a:schemeClr>
                </a:solidFill>
                <a:ea typeface="华文新魏" panose="02010800040101010101" pitchFamily="2" charset="-122"/>
                <a:cs typeface="Arial" panose="020B0604020202020204" pitchFamily="34" charset="0"/>
              </a:rPr>
              <a:t>2014年份：意大利 Veronelli指南 86分。</a:t>
            </a:r>
            <a:endParaRPr lang="de-DE" altLang="zh-CN" sz="1300" dirty="0">
              <a:solidFill>
                <a:schemeClr val="accent3">
                  <a:lumMod val="50000"/>
                </a:schemeClr>
              </a:solidFill>
              <a:ea typeface="华文新魏" panose="02010800040101010101" pitchFamily="2" charset="-122"/>
              <a:cs typeface="Arial" panose="020B0604020202020204" pitchFamily="34" charset="0"/>
            </a:endParaRPr>
          </a:p>
          <a:p>
            <a:pPr lvl="0" eaLnBrk="0" fontAlgn="base" hangingPunct="0">
              <a:lnSpc>
                <a:spcPts val="2700"/>
              </a:lnSpc>
              <a:spcBef>
                <a:spcPct val="0"/>
              </a:spcBef>
              <a:spcAft>
                <a:spcPct val="0"/>
              </a:spcAft>
              <a:tabLst>
                <a:tab pos="2600325" algn="l"/>
              </a:tabLst>
            </a:pPr>
            <a:endParaRPr lang="en-US" altLang="zh-CN" sz="1300" dirty="0">
              <a:solidFill>
                <a:schemeClr val="accent3">
                  <a:lumMod val="50000"/>
                </a:schemeClr>
              </a:solidFill>
              <a:ea typeface="华文新魏" panose="02010800040101010101" pitchFamily="2" charset="-122"/>
              <a:cs typeface="Arial" panose="020B0604020202020204" pitchFamily="34" charset="0"/>
            </a:endParaRPr>
          </a:p>
        </p:txBody>
      </p:sp>
      <p:sp>
        <p:nvSpPr>
          <p:cNvPr id="15" name="Title 2"/>
          <p:cNvSpPr>
            <a:spLocks noGrp="1"/>
          </p:cNvSpPr>
          <p:nvPr>
            <p:ph type="title"/>
          </p:nvPr>
        </p:nvSpPr>
        <p:spPr>
          <a:xfrm>
            <a:off x="269740" y="128065"/>
            <a:ext cx="6534472" cy="954107"/>
          </a:xfrm>
        </p:spPr>
        <p:txBody>
          <a:bodyPr wrap="square">
            <a:spAutoFit/>
          </a:bodyPr>
          <a:lstStyle/>
          <a:p>
            <a:r>
              <a:rPr lang="it-IT" altLang="zh-CN" b="1" dirty="0">
                <a:solidFill>
                  <a:srgbClr val="9BBB59">
                    <a:lumMod val="50000"/>
                  </a:srgbClr>
                </a:solidFill>
                <a:latin typeface="+mn-lt"/>
                <a:ea typeface="+mj-ea"/>
                <a:cs typeface="DilleniaUPC" panose="02020603050405020304" pitchFamily="18" charset="-34"/>
              </a:rPr>
              <a:t>Meleto BORGAIO </a:t>
            </a:r>
            <a:br>
              <a:rPr lang="it-IT" altLang="zh-CN" b="1" dirty="0">
                <a:solidFill>
                  <a:srgbClr val="9BBB59">
                    <a:lumMod val="50000"/>
                  </a:srgbClr>
                </a:solidFill>
                <a:cs typeface="DilleniaUPC" panose="02020603050405020304" pitchFamily="18" charset="-34"/>
              </a:rPr>
            </a:br>
            <a:r>
              <a:rPr lang="zh-CN" altLang="en-US"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rPr>
              <a:t>梅雷托堡圣博园干红</a:t>
            </a:r>
            <a:endParaRPr lang="zh-CN" altLang="en-US"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endParaRPr>
          </a:p>
        </p:txBody>
      </p:sp>
      <p:sp>
        <p:nvSpPr>
          <p:cNvPr id="3" name="灯片编号占位符 2"/>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pic>
        <p:nvPicPr>
          <p:cNvPr id="2" name="图片 1" descr="20180126-wineIMG_7961"/>
          <p:cNvPicPr>
            <a:picLocks noChangeAspect="1"/>
          </p:cNvPicPr>
          <p:nvPr/>
        </p:nvPicPr>
        <p:blipFill>
          <a:blip r:embed="rId1"/>
          <a:srcRect l="28838" t="6115" r="29131" b="5026"/>
          <a:stretch>
            <a:fillRect/>
          </a:stretch>
        </p:blipFill>
        <p:spPr>
          <a:xfrm>
            <a:off x="7578090" y="1753870"/>
            <a:ext cx="1274445" cy="4041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410" y="397547"/>
            <a:ext cx="8229600" cy="665959"/>
          </a:xfrm>
        </p:spPr>
        <p:txBody>
          <a:bodyPr vert="horz" lIns="91440" tIns="45720" rIns="91440" bIns="45720" rtlCol="0" anchor="ctr">
            <a:noAutofit/>
          </a:bodyPr>
          <a:lstStyle/>
          <a:p>
            <a:pPr algn="l" defTabSz="914400" fontAlgn="base">
              <a:spcAft>
                <a:spcPct val="0"/>
              </a:spcAft>
              <a:tabLst>
                <a:tab pos="2600325" algn="l"/>
              </a:tabLst>
            </a:pPr>
            <a:r>
              <a:rPr lang="en-US" sz="2400" b="1" dirty="0">
                <a:solidFill>
                  <a:schemeClr val="accent3">
                    <a:lumMod val="50000"/>
                  </a:schemeClr>
                </a:solidFill>
                <a:latin typeface="+mn-lt"/>
                <a:ea typeface="微软雅黑" panose="020B0503020204020204" charset="-122"/>
                <a:cs typeface="Arial" panose="020B0604020202020204" pitchFamily="34" charset="0"/>
              </a:rPr>
              <a:t>GRAN CALESSE 2014 </a:t>
            </a:r>
            <a:r>
              <a:rPr lang="en-US" sz="2400" b="1" dirty="0" err="1">
                <a:solidFill>
                  <a:schemeClr val="accent3">
                    <a:lumMod val="50000"/>
                  </a:schemeClr>
                </a:solidFill>
                <a:latin typeface="+mn-lt"/>
                <a:ea typeface="微软雅黑" panose="020B0503020204020204" charset="-122"/>
                <a:cs typeface="Arial" panose="020B0604020202020204" pitchFamily="34" charset="0"/>
              </a:rPr>
              <a:t>Primitivo</a:t>
            </a:r>
            <a:r>
              <a:rPr lang="en-US" sz="2400" b="1" dirty="0">
                <a:solidFill>
                  <a:schemeClr val="accent3">
                    <a:lumMod val="50000"/>
                  </a:schemeClr>
                </a:solidFill>
                <a:latin typeface="+mn-lt"/>
                <a:ea typeface="微软雅黑" panose="020B0503020204020204" charset="-122"/>
                <a:cs typeface="Arial" panose="020B0604020202020204" pitchFamily="34" charset="0"/>
              </a:rPr>
              <a:t> </a:t>
            </a:r>
            <a:br>
              <a:rPr lang="en-US" sz="2400" b="1" dirty="0">
                <a:solidFill>
                  <a:schemeClr val="accent3">
                    <a:lumMod val="50000"/>
                  </a:schemeClr>
                </a:solidFill>
                <a:latin typeface="+mn-lt"/>
                <a:ea typeface="微软雅黑" panose="020B0503020204020204" charset="-122"/>
                <a:cs typeface="Arial" panose="020B0604020202020204" pitchFamily="34" charset="0"/>
              </a:rPr>
            </a:br>
            <a:r>
              <a:rPr lang="zh-CN" altLang="en-US" sz="2400" b="1" dirty="0">
                <a:solidFill>
                  <a:schemeClr val="accent3">
                    <a:lumMod val="50000"/>
                  </a:schemeClr>
                </a:solidFill>
                <a:latin typeface="+mn-lt"/>
                <a:ea typeface="微软雅黑" panose="020B0503020204020204" charset="-122"/>
                <a:cs typeface="Arial" panose="020B0604020202020204" pitchFamily="34" charset="0"/>
              </a:rPr>
              <a:t>骏酿普瑞米提芙干红葡萄酒限量版</a:t>
            </a:r>
            <a:r>
              <a:rPr lang="en-US" altLang="zh-CN" sz="2400" b="1" dirty="0">
                <a:solidFill>
                  <a:schemeClr val="accent3">
                    <a:lumMod val="50000"/>
                  </a:schemeClr>
                </a:solidFill>
                <a:latin typeface="+mn-lt"/>
                <a:ea typeface="微软雅黑" panose="020B0503020204020204" charset="-122"/>
                <a:cs typeface="Arial" panose="020B0604020202020204" pitchFamily="34" charset="0"/>
              </a:rPr>
              <a:t>2014 </a:t>
            </a:r>
            <a:endParaRPr lang="en-US" altLang="zh-CN" sz="2400" b="1" dirty="0">
              <a:solidFill>
                <a:schemeClr val="accent3">
                  <a:lumMod val="50000"/>
                </a:schemeClr>
              </a:solidFill>
              <a:latin typeface="+mn-lt"/>
              <a:ea typeface="微软雅黑" panose="020B0503020204020204" charset="-122"/>
              <a:cs typeface="Arial" panose="020B0604020202020204" pitchFamily="34" charset="0"/>
            </a:endParaRPr>
          </a:p>
        </p:txBody>
      </p:sp>
      <p:sp>
        <p:nvSpPr>
          <p:cNvPr id="5" name="日期占位符 4"/>
          <p:cNvSpPr>
            <a:spLocks noGrp="1"/>
          </p:cNvSpPr>
          <p:nvPr>
            <p:ph type="dt" sz="half" idx="10"/>
          </p:nvPr>
        </p:nvSpPr>
        <p:spPr/>
        <p:txBody>
          <a:bodyPr/>
          <a:lstStyle/>
          <a:p>
            <a:fld id="{FCF184AB-A1C0-483A-A731-BA59EF6CC77C}" type="datetime1">
              <a:rPr kumimoji="1" lang="en-US" altLang="zh-CN" smtClean="0"/>
            </a:fld>
            <a:endParaRPr kumimoji="1" lang="zh-CN" altLang="en-US"/>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7818" y="1187535"/>
            <a:ext cx="2880762" cy="4860334"/>
          </a:xfrm>
          <a:prstGeom prst="rect">
            <a:avLst/>
          </a:prstGeom>
        </p:spPr>
      </p:pic>
      <p:sp>
        <p:nvSpPr>
          <p:cNvPr id="4" name="TextBox 3"/>
          <p:cNvSpPr txBox="1"/>
          <p:nvPr/>
        </p:nvSpPr>
        <p:spPr>
          <a:xfrm>
            <a:off x="3265721" y="1092535"/>
            <a:ext cx="5700858" cy="5047536"/>
          </a:xfrm>
          <a:prstGeom prst="rect">
            <a:avLst/>
          </a:prstGeom>
          <a:noFill/>
        </p:spPr>
        <p:txBody>
          <a:bodyPr wrap="square" rtlCol="0">
            <a:spAutoFit/>
          </a:bodyPr>
          <a:lstStyle/>
          <a:p>
            <a:r>
              <a:rPr lang="en-US" altLang="zh-CN"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UNCOMPROMISING </a:t>
            </a:r>
            <a:r>
              <a:rPr lang="en-US" altLang="zh-CN"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QUALITY FOR MAXIMUM INDULGENCE</a:t>
            </a:r>
            <a:br>
              <a:rPr lang="en-US" altLang="zh-CN"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br>
            <a:r>
              <a:rPr lang="zh-CN" alt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品质不凡，令人</a:t>
            </a:r>
            <a:r>
              <a:rPr lang="zh-CN" alt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沉醉</a:t>
            </a:r>
            <a:endParaRPr lang="en-US" altLang="zh-CN" sz="8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THE </a:t>
            </a:r>
            <a:r>
              <a:rPr 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PREMIUM PRIMITIVO COLLECTED FROM THE FAMILY VAULT.</a:t>
            </a:r>
            <a:endParaRPr 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zh-CN" alt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zh-CN" altLang="en-US" sz="1100" b="1" dirty="0">
                <a:solidFill>
                  <a:schemeClr val="accent3">
                    <a:lumMod val="50000"/>
                  </a:schemeClr>
                </a:solidFill>
                <a:latin typeface="微软雅黑" panose="020B0503020204020204" charset="-122"/>
                <a:ea typeface="微软雅黑" panose="020B0503020204020204" charset="-122"/>
                <a:cs typeface="Arial" panose="020B0604020202020204" pitchFamily="34" charset="0"/>
              </a:rPr>
              <a:t>来自家族地下酒窖的高级普瑞米提芙葡萄酒</a:t>
            </a:r>
            <a:endParaRPr lang="en-US" altLang="zh-CN" sz="1100" b="1" dirty="0">
              <a:solidFill>
                <a:schemeClr val="accent3">
                  <a:lumMod val="50000"/>
                </a:schemeClr>
              </a:solidFill>
              <a:latin typeface="微软雅黑" panose="020B0503020204020204" charset="-122"/>
              <a:ea typeface="微软雅黑" panose="020B0503020204020204" charset="-122"/>
              <a:cs typeface="Arial" panose="020B0604020202020204" pitchFamily="34" charset="0"/>
            </a:endParaRPr>
          </a:p>
          <a:p>
            <a:r>
              <a:rPr 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 </a:t>
            </a:r>
            <a:r>
              <a:rPr 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LIMITED EXCLUSIVE FROM PERFECTLY MATURE </a:t>
            </a:r>
            <a:r>
              <a:rPr 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GRAPES</a:t>
            </a:r>
            <a:endParaRPr 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zh-CN" alt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使用完全自然成熟</a:t>
            </a:r>
            <a:r>
              <a:rPr lang="zh-CN" altLang="en-US" sz="11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的葡萄</a:t>
            </a:r>
            <a:r>
              <a:rPr lang="zh-CN" altLang="en-US"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酿造，且限量专供</a:t>
            </a:r>
            <a:endParaRPr lang="en-US" altLang="zh-CN" sz="11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endParaRPr lang="en-US" altLang="zh-CN" sz="8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A heat wave in August and little precipitation in September allowed the 2014 </a:t>
            </a:r>
            <a:r>
              <a:rPr lang="en-US" altLang="zh-CN" sz="1200" dirty="0" err="1"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primitivo</a:t>
            </a:r>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grapes to ripen perfectly just in time for optimal harvesting.</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This uncompromising selection of the best grapes makes the GRAN CALESSE 2014 an all-around brilliant wine full of richness and</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density.</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It charms discerning connoisseurs and experts with its complex, exceedingly rich and seductive bouquet, its splendid, concentrated and intense flavors of ripe cherries and fresh plum jam, and its long finish with soft vanilla notes.</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The GRAN CALESSE was created exclusively for the SCHULER St. </a:t>
            </a:r>
            <a:r>
              <a:rPr lang="en-US" altLang="zh-CN" sz="1200" dirty="0" err="1"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JakobsKellerei</a:t>
            </a:r>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as a strictly limited </a:t>
            </a:r>
            <a:r>
              <a:rPr lang="en-US" altLang="zh-CN" sz="1200" dirty="0" err="1"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edition.As</a:t>
            </a:r>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an expression of exclusivity and rarity, each bottle of this majestic wine is individually numbered.</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endParaRPr lang="en-US" altLang="zh-CN" sz="8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2014</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年，普瑞米提芙</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葡萄</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经过八月份的热浪</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炙</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人、九月份微乎其微的降水；在</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最佳采摘时间</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完全自然成熟</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。这些顶级葡萄在经过严格的筛选后，被</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用于</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酿制口感丰富、香气浓郁、色泽明亮的</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优质美酒 </a:t>
            </a:r>
            <a:r>
              <a:rPr lang="en-US" altLang="zh-CN"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GRAN CALESSE 2014</a:t>
            </a:r>
            <a:r>
              <a:rPr 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a:t>
            </a:r>
            <a:endParaRPr 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endParaRPr lang="en-US" sz="8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这款葡萄酒口感层次丰富、酒香诱人，夹杂</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熟樱桃</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和清新李子酱馥郁的绝妙风味，绵软的</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香子</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兰回味悠长，征服了众多品酒家和专业</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人士的</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味蕾</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a:t>
            </a:r>
            <a:endParaRPr lang="en-US" altLang="zh-CN"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endParaRPr lang="zh-CN" altLang="en-US" sz="8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endParaRPr>
          </a:p>
          <a:p>
            <a:r>
              <a:rPr lang="en-US" sz="1200" b="1"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GRAN </a:t>
            </a:r>
            <a:r>
              <a:rPr lang="en-US" sz="12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CALESSE</a:t>
            </a:r>
            <a:r>
              <a:rPr lang="zh-CN" altLang="en-US" sz="1200" b="1"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骏酿</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为</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轩乐酒业 </a:t>
            </a:r>
            <a:r>
              <a:rPr lang="en-US" altLang="zh-CN"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a:t>
            </a:r>
            <a:r>
              <a:rPr 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SCHULER </a:t>
            </a:r>
            <a:r>
              <a:rPr lang="en-US" sz="1200" dirty="0" err="1"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St.JakobsKellerei</a:t>
            </a:r>
            <a:r>
              <a:rPr 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 </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独家酿制，并且数量极其</a:t>
            </a:r>
            <a:r>
              <a:rPr lang="zh-CN" altLang="en-US" sz="1200" dirty="0" smtClean="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有限。</a:t>
            </a:r>
            <a:r>
              <a:rPr lang="zh-CN" altLang="en-US" sz="1200" dirty="0">
                <a:solidFill>
                  <a:schemeClr val="accent3">
                    <a:lumMod val="50000"/>
                  </a:schemeClr>
                </a:solidFill>
                <a:latin typeface="Arial" panose="020B0604020202020204" pitchFamily="34" charset="0"/>
                <a:ea typeface="微软雅黑" panose="020B0503020204020204" charset="-122"/>
                <a:cs typeface="Arial" panose="020B0604020202020204" pitchFamily="34" charset="0"/>
              </a:rPr>
              <a:t>每瓶都有唯一编号，彰显尊贵和稀有。</a:t>
            </a:r>
            <a:endParaRPr lang="en-US" sz="1200" dirty="0">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0000" y="129600"/>
            <a:ext cx="8518403" cy="954107"/>
          </a:xfrm>
        </p:spPr>
        <p:txBody>
          <a:bodyPr vert="horz" wrap="square" lIns="91440" tIns="45720" rIns="91440" bIns="45720" rtlCol="0" anchor="ctr">
            <a:spAutoFit/>
          </a:bodyPr>
          <a:lstStyle/>
          <a:p>
            <a:r>
              <a:rPr lang="it-IT" b="1" dirty="0">
                <a:solidFill>
                  <a:srgbClr val="9BBB59">
                    <a:lumMod val="50000"/>
                  </a:srgbClr>
                </a:solidFill>
                <a:latin typeface="+mn-lt"/>
                <a:ea typeface="+mj-ea"/>
                <a:cs typeface="DilleniaUPC" panose="02020603050405020304" pitchFamily="18" charset="-34"/>
              </a:rPr>
              <a:t>Castello di Meleto 2010 Principe Nuri</a:t>
            </a:r>
            <a:br>
              <a:rPr lang="it-IT" b="1" dirty="0">
                <a:solidFill>
                  <a:srgbClr val="9BBB59">
                    <a:lumMod val="50000"/>
                  </a:srgbClr>
                </a:solidFill>
                <a:latin typeface="+mn-lt"/>
                <a:ea typeface="+mj-ea"/>
                <a:cs typeface="DilleniaUPC" panose="02020603050405020304" pitchFamily="18" charset="-34"/>
              </a:rPr>
            </a:br>
            <a:r>
              <a:rPr lang="zh-CN" altLang="en-US"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rPr>
              <a:t>梅雷托堡精选光之子干红葡萄酒 </a:t>
            </a:r>
            <a:r>
              <a:rPr lang="en-US" altLang="zh-CN"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rPr>
              <a:t>2010</a:t>
            </a:r>
            <a:endParaRPr lang="it-IT" b="1" dirty="0">
              <a:solidFill>
                <a:srgbClr val="9BBB59">
                  <a:lumMod val="50000"/>
                </a:srgbClr>
              </a:solidFill>
              <a:latin typeface="华文新魏" panose="02010800040101010101" pitchFamily="2" charset="-122"/>
              <a:ea typeface="华文新魏" panose="02010800040101010101" pitchFamily="2" charset="-122"/>
              <a:cs typeface="DilleniaUPC" panose="02020603050405020304" pitchFamily="18" charset="-34"/>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60712" y="971932"/>
            <a:ext cx="1520000" cy="5333334"/>
          </a:xfrm>
          <a:prstGeom prst="rect">
            <a:avLst/>
          </a:prstGeom>
        </p:spPr>
      </p:pic>
      <p:sp>
        <p:nvSpPr>
          <p:cNvPr id="6" name="Textplatzhalter 3"/>
          <p:cNvSpPr txBox="1"/>
          <p:nvPr/>
        </p:nvSpPr>
        <p:spPr>
          <a:xfrm>
            <a:off x="311539" y="1104900"/>
            <a:ext cx="7049173" cy="5613400"/>
          </a:xfrm>
          <a:prstGeom prst="rect">
            <a:avLst/>
          </a:prstGeom>
        </p:spPr>
        <p:txBody>
          <a:bodyPr vert="horz" lIns="91440" tIns="45720" rIns="91440" bIns="45720" rtlCol="0">
            <a:noAutofit/>
          </a:bodyPr>
          <a:lstStyle/>
          <a:p>
            <a:pPr marL="285750" indent="-285750">
              <a:lnSpc>
                <a:spcPts val="2000"/>
              </a:lnSpc>
              <a:spcBef>
                <a:spcPct val="20000"/>
              </a:spcBef>
              <a:buFont typeface="Arial" panose="020B0604020202020204" pitchFamily="34" charset="0"/>
              <a:buChar char="•"/>
            </a:pPr>
            <a:r>
              <a:rPr lang="de-DE" sz="1300" b="1" dirty="0" smtClean="0">
                <a:solidFill>
                  <a:schemeClr val="accent3">
                    <a:lumMod val="50000"/>
                  </a:schemeClr>
                </a:solidFill>
                <a:ea typeface="华文新魏" panose="02010800040101010101" pitchFamily="2" charset="-122"/>
                <a:cs typeface="Arial" panose="020B0604020202020204" pitchFamily="34" charset="0"/>
              </a:rPr>
              <a:t>Origin</a:t>
            </a:r>
            <a:r>
              <a:rPr lang="zh-CN" altLang="en-US" sz="1300" b="1" dirty="0" smtClean="0">
                <a:solidFill>
                  <a:schemeClr val="accent3">
                    <a:lumMod val="50000"/>
                  </a:schemeClr>
                </a:solidFill>
                <a:ea typeface="华文新魏" panose="02010800040101010101" pitchFamily="2" charset="-122"/>
                <a:cs typeface="Arial" panose="020B0604020202020204" pitchFamily="34" charset="0"/>
              </a:rPr>
              <a:t>产地</a:t>
            </a:r>
            <a:r>
              <a:rPr lang="de-DE" sz="1300" b="1" dirty="0" smtClean="0">
                <a:solidFill>
                  <a:schemeClr val="accent3">
                    <a:lumMod val="50000"/>
                  </a:schemeClr>
                </a:solidFill>
                <a:ea typeface="华文新魏" panose="02010800040101010101" pitchFamily="2" charset="-122"/>
                <a:cs typeface="Arial" panose="020B0604020202020204" pitchFamily="34" charset="0"/>
              </a:rPr>
              <a:t>: </a:t>
            </a:r>
            <a:r>
              <a:rPr lang="en-US" sz="1300" dirty="0">
                <a:solidFill>
                  <a:schemeClr val="accent3">
                    <a:lumMod val="50000"/>
                  </a:schemeClr>
                </a:solidFill>
                <a:ea typeface="华文新魏" panose="02010800040101010101" pitchFamily="2" charset="-122"/>
                <a:cs typeface="Arial" panose="020B0604020202020204" pitchFamily="34" charset="0"/>
              </a:rPr>
              <a:t>Chianti </a:t>
            </a:r>
            <a:r>
              <a:rPr lang="en-US" sz="1300" dirty="0" err="1">
                <a:solidFill>
                  <a:schemeClr val="accent3">
                    <a:lumMod val="50000"/>
                  </a:schemeClr>
                </a:solidFill>
                <a:ea typeface="华文新魏" panose="02010800040101010101" pitchFamily="2" charset="-122"/>
                <a:cs typeface="Arial" panose="020B0604020202020204" pitchFamily="34" charset="0"/>
              </a:rPr>
              <a:t>Classico</a:t>
            </a:r>
            <a:r>
              <a:rPr lang="en-US" sz="1300" dirty="0">
                <a:solidFill>
                  <a:schemeClr val="accent3">
                    <a:lumMod val="50000"/>
                  </a:schemeClr>
                </a:solidFill>
                <a:ea typeface="华文新魏" panose="02010800040101010101" pitchFamily="2" charset="-122"/>
                <a:cs typeface="Arial" panose="020B0604020202020204" pitchFamily="34" charset="0"/>
              </a:rPr>
              <a:t>, Toscana, </a:t>
            </a:r>
            <a:r>
              <a:rPr lang="en-US" sz="1300" dirty="0" err="1">
                <a:solidFill>
                  <a:schemeClr val="accent3">
                    <a:lumMod val="50000"/>
                  </a:schemeClr>
                </a:solidFill>
                <a:ea typeface="华文新魏" panose="02010800040101010101" pitchFamily="2" charset="-122"/>
                <a:cs typeface="Arial" panose="020B0604020202020204" pitchFamily="34" charset="0"/>
              </a:rPr>
              <a:t>Italien</a:t>
            </a:r>
            <a:r>
              <a:rPr lang="en-US"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经典基安蒂，托斯卡纳，</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意大利</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de-DE" sz="1300" b="1" dirty="0" smtClean="0">
                <a:solidFill>
                  <a:schemeClr val="accent3">
                    <a:lumMod val="50000"/>
                  </a:schemeClr>
                </a:solidFill>
                <a:ea typeface="华文新魏" panose="02010800040101010101" pitchFamily="2" charset="-122"/>
                <a:cs typeface="Arial" panose="020B0604020202020204" pitchFamily="34" charset="0"/>
              </a:rPr>
              <a:t>Grape</a:t>
            </a:r>
            <a:r>
              <a:rPr lang="zh-CN" altLang="en-US" sz="1300" b="1" dirty="0" smtClean="0">
                <a:solidFill>
                  <a:schemeClr val="accent3">
                    <a:lumMod val="50000"/>
                  </a:schemeClr>
                </a:solidFill>
                <a:ea typeface="华文新魏" panose="02010800040101010101" pitchFamily="2" charset="-122"/>
                <a:cs typeface="Arial" panose="020B0604020202020204" pitchFamily="34" charset="0"/>
              </a:rPr>
              <a:t>葡萄品种</a:t>
            </a:r>
            <a:r>
              <a:rPr lang="de-DE" sz="1300" b="1" dirty="0" smtClean="0">
                <a:solidFill>
                  <a:schemeClr val="accent3">
                    <a:lumMod val="50000"/>
                  </a:schemeClr>
                </a:solidFill>
                <a:ea typeface="华文新魏" panose="02010800040101010101" pitchFamily="2" charset="-122"/>
                <a:cs typeface="Arial" panose="020B0604020202020204" pitchFamily="34" charset="0"/>
              </a:rPr>
              <a:t>: </a:t>
            </a:r>
            <a:r>
              <a:rPr lang="en-US" sz="1300" dirty="0">
                <a:solidFill>
                  <a:schemeClr val="accent3">
                    <a:lumMod val="50000"/>
                  </a:schemeClr>
                </a:solidFill>
                <a:ea typeface="华文新魏" panose="02010800040101010101" pitchFamily="2" charset="-122"/>
                <a:cs typeface="Arial" panose="020B0604020202020204" pitchFamily="34" charset="0"/>
              </a:rPr>
              <a:t>Sangiovese, Merlot, Cabernet Sauvignon. </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桑娇维赛</a:t>
            </a:r>
            <a:r>
              <a:rPr lang="zh-CN" altLang="en-US" sz="1300" dirty="0">
                <a:solidFill>
                  <a:schemeClr val="accent3">
                    <a:lumMod val="50000"/>
                  </a:schemeClr>
                </a:solidFill>
                <a:ea typeface="华文新魏" panose="02010800040101010101" pitchFamily="2" charset="-122"/>
                <a:cs typeface="Arial" panose="020B0604020202020204" pitchFamily="34" charset="0"/>
              </a:rPr>
              <a:t>，美乐，赤霞</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珠</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de-DE" sz="1300" b="1" dirty="0" err="1" smtClean="0">
                <a:solidFill>
                  <a:schemeClr val="accent3">
                    <a:lumMod val="50000"/>
                  </a:schemeClr>
                </a:solidFill>
                <a:ea typeface="华文新魏" panose="02010800040101010101" pitchFamily="2" charset="-122"/>
                <a:cs typeface="Arial" panose="020B0604020202020204" pitchFamily="34" charset="0"/>
              </a:rPr>
              <a:t>Vinification</a:t>
            </a:r>
            <a:r>
              <a:rPr lang="en-US" sz="1300" b="1" dirty="0" smtClean="0">
                <a:solidFill>
                  <a:schemeClr val="accent3">
                    <a:lumMod val="50000"/>
                  </a:schemeClr>
                </a:solidFill>
                <a:ea typeface="华文新魏" panose="02010800040101010101" pitchFamily="2" charset="-122"/>
                <a:cs typeface="Arial" panose="020B0604020202020204" pitchFamily="34" charset="0"/>
              </a:rPr>
              <a:t>: </a:t>
            </a:r>
            <a:r>
              <a:rPr lang="en-US" sz="1300" dirty="0" smtClean="0">
                <a:solidFill>
                  <a:schemeClr val="accent3">
                    <a:lumMod val="50000"/>
                  </a:schemeClr>
                </a:solidFill>
                <a:ea typeface="华文新魏" panose="02010800040101010101" pitchFamily="2" charset="-122"/>
                <a:cs typeface="Arial" panose="020B0604020202020204" pitchFamily="34" charset="0"/>
              </a:rPr>
              <a:t>Aged 18 months in high quality </a:t>
            </a:r>
            <a:r>
              <a:rPr lang="en-US" sz="1300" dirty="0" err="1" smtClean="0">
                <a:solidFill>
                  <a:schemeClr val="accent3">
                    <a:lumMod val="50000"/>
                  </a:schemeClr>
                </a:solidFill>
                <a:ea typeface="华文新魏" panose="02010800040101010101" pitchFamily="2" charset="-122"/>
                <a:cs typeface="Arial" panose="020B0604020202020204" pitchFamily="34" charset="0"/>
              </a:rPr>
              <a:t>barriques</a:t>
            </a:r>
            <a:r>
              <a:rPr lang="en-US" sz="1300" dirty="0" smtClean="0">
                <a:solidFill>
                  <a:schemeClr val="accent3">
                    <a:lumMod val="50000"/>
                  </a:schemeClr>
                </a:solidFill>
                <a:ea typeface="华文新魏" panose="02010800040101010101" pitchFamily="2" charset="-122"/>
                <a:cs typeface="Arial" panose="020B0604020202020204" pitchFamily="34" charset="0"/>
              </a:rPr>
              <a:t> and then another 12 months in a large oak barrel. The final three months of in-bottle aging in the wine cellar of the castle .</a:t>
            </a:r>
            <a:endParaRPr lang="en-US"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de-DE" sz="1300" b="1" dirty="0" smtClean="0">
                <a:solidFill>
                  <a:schemeClr val="accent3">
                    <a:lumMod val="50000"/>
                  </a:schemeClr>
                </a:solidFill>
                <a:ea typeface="华文新魏" panose="02010800040101010101" pitchFamily="2" charset="-122"/>
                <a:cs typeface="Arial" panose="020B0604020202020204" pitchFamily="34" charset="0"/>
              </a:rPr>
              <a:t>      </a:t>
            </a:r>
            <a:r>
              <a:rPr lang="de-DE" sz="1300" b="1" dirty="0" err="1" smtClean="0">
                <a:solidFill>
                  <a:schemeClr val="accent3">
                    <a:lumMod val="50000"/>
                  </a:schemeClr>
                </a:solidFill>
                <a:ea typeface="华文新魏" panose="02010800040101010101" pitchFamily="2" charset="-122"/>
                <a:cs typeface="Arial" panose="020B0604020202020204" pitchFamily="34" charset="0"/>
              </a:rPr>
              <a:t>酿</a:t>
            </a:r>
            <a:r>
              <a:rPr lang="zh-CN" altLang="en-US" sz="1300" b="1" dirty="0" smtClean="0">
                <a:solidFill>
                  <a:schemeClr val="accent3">
                    <a:lumMod val="50000"/>
                  </a:schemeClr>
                </a:solidFill>
                <a:ea typeface="华文新魏" panose="02010800040101010101" pitchFamily="2" charset="-122"/>
                <a:cs typeface="Arial" panose="020B0604020202020204" pitchFamily="34" charset="0"/>
              </a:rPr>
              <a:t>制</a:t>
            </a:r>
            <a:r>
              <a:rPr lang="de-DE" sz="1300" b="1" dirty="0" smtClean="0">
                <a:solidFill>
                  <a:schemeClr val="accent3">
                    <a:lumMod val="50000"/>
                  </a:schemeClr>
                </a:solidFill>
                <a:ea typeface="华文新魏" panose="02010800040101010101" pitchFamily="2" charset="-122"/>
                <a:cs typeface="Arial" panose="020B0604020202020204" pitchFamily="34" charset="0"/>
              </a:rPr>
              <a:t>： </a:t>
            </a:r>
            <a:r>
              <a:rPr lang="de-DE" sz="1300" dirty="0">
                <a:solidFill>
                  <a:schemeClr val="accent3">
                    <a:lumMod val="50000"/>
                  </a:schemeClr>
                </a:solidFill>
                <a:ea typeface="华文新魏" panose="02010800040101010101" pitchFamily="2" charset="-122"/>
                <a:cs typeface="Arial" panose="020B0604020202020204" pitchFamily="34" charset="0"/>
              </a:rPr>
              <a:t>在最好的法国橡木桶内陈酿18 个月之后，接着在大橡木桶内陈酿</a:t>
            </a:r>
            <a:r>
              <a:rPr lang="de-DE" sz="1300" dirty="0" smtClean="0">
                <a:solidFill>
                  <a:schemeClr val="accent3">
                    <a:lumMod val="50000"/>
                  </a:schemeClr>
                </a:solidFill>
                <a:ea typeface="华文新魏" panose="02010800040101010101" pitchFamily="2" charset="-122"/>
                <a:cs typeface="Arial" panose="020B0604020202020204" pitchFamily="34" charset="0"/>
              </a:rPr>
              <a:t>12个月，</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de-DE" sz="1300" dirty="0">
                <a:solidFill>
                  <a:schemeClr val="accent3">
                    <a:lumMod val="50000"/>
                  </a:schemeClr>
                </a:solidFill>
                <a:ea typeface="华文新魏" panose="02010800040101010101" pitchFamily="2" charset="-122"/>
                <a:cs typeface="Arial" panose="020B0604020202020204" pitchFamily="34" charset="0"/>
              </a:rPr>
              <a:t> </a:t>
            </a:r>
            <a:r>
              <a:rPr lang="de-DE" sz="1300" dirty="0" smtClean="0">
                <a:solidFill>
                  <a:schemeClr val="accent3">
                    <a:lumMod val="50000"/>
                  </a:schemeClr>
                </a:solidFill>
                <a:ea typeface="华文新魏" panose="02010800040101010101" pitchFamily="2" charset="-122"/>
                <a:cs typeface="Arial" panose="020B0604020202020204" pitchFamily="34" charset="0"/>
              </a:rPr>
              <a:t>     装</a:t>
            </a:r>
            <a:r>
              <a:rPr lang="de-DE" sz="1300" dirty="0">
                <a:solidFill>
                  <a:schemeClr val="accent3">
                    <a:lumMod val="50000"/>
                  </a:schemeClr>
                </a:solidFill>
                <a:ea typeface="华文新魏" panose="02010800040101010101" pitchFamily="2" charset="-122"/>
                <a:cs typeface="Arial" panose="020B0604020202020204" pitchFamily="34" charset="0"/>
              </a:rPr>
              <a:t>瓶后于酒庄酒窖内瓶中陈酿</a:t>
            </a:r>
            <a:r>
              <a:rPr lang="de-DE" sz="1300" dirty="0" smtClean="0">
                <a:solidFill>
                  <a:schemeClr val="accent3">
                    <a:lumMod val="50000"/>
                  </a:schemeClr>
                </a:solidFill>
                <a:ea typeface="华文新魏" panose="02010800040101010101" pitchFamily="2" charset="-122"/>
                <a:cs typeface="Arial" panose="020B0604020202020204" pitchFamily="34" charset="0"/>
              </a:rPr>
              <a:t>3个月</a:t>
            </a:r>
            <a:endParaRPr lang="en-US"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en-US" sz="1300" b="1" dirty="0" smtClean="0">
                <a:solidFill>
                  <a:schemeClr val="accent3">
                    <a:lumMod val="50000"/>
                  </a:schemeClr>
                </a:solidFill>
                <a:ea typeface="华文新魏" panose="02010800040101010101" pitchFamily="2" charset="-122"/>
                <a:cs typeface="Arial" panose="020B0604020202020204" pitchFamily="34" charset="0"/>
              </a:rPr>
              <a:t>Tasting Notes: </a:t>
            </a:r>
            <a:r>
              <a:rPr lang="en-US" sz="1300" dirty="0" smtClean="0">
                <a:solidFill>
                  <a:schemeClr val="accent3">
                    <a:lumMod val="50000"/>
                  </a:schemeClr>
                </a:solidFill>
                <a:ea typeface="华文新魏" panose="02010800040101010101" pitchFamily="2" charset="-122"/>
                <a:cs typeface="Arial" panose="020B0604020202020204" pitchFamily="34" charset="0"/>
              </a:rPr>
              <a:t>This artful blend consists primarily of the Tuscan noble </a:t>
            </a:r>
            <a:r>
              <a:rPr lang="en-US" sz="1300" dirty="0" err="1" smtClean="0">
                <a:solidFill>
                  <a:schemeClr val="accent3">
                    <a:lumMod val="50000"/>
                  </a:schemeClr>
                </a:solidFill>
                <a:ea typeface="华文新魏" panose="02010800040101010101" pitchFamily="2" charset="-122"/>
                <a:cs typeface="Arial" panose="020B0604020202020204" pitchFamily="34" charset="0"/>
              </a:rPr>
              <a:t>Sangiovese</a:t>
            </a:r>
            <a:r>
              <a:rPr lang="en-US" sz="1300" dirty="0" smtClean="0">
                <a:solidFill>
                  <a:schemeClr val="accent3">
                    <a:lumMod val="50000"/>
                  </a:schemeClr>
                </a:solidFill>
                <a:ea typeface="华文新魏" panose="02010800040101010101" pitchFamily="2" charset="-122"/>
                <a:cs typeface="Arial" panose="020B0604020202020204" pitchFamily="34" charset="0"/>
              </a:rPr>
              <a:t>, while 10% Cabernet Sauvignon for optimal structure and 10% Merlot for unparalleled smoothness round out this perfectly balanced masterpiece of Italian wine culture. The exclusive grape selection and 30-month onsite aging process, this excellently balanced wine impresses tasters with its great structure, full-bodied taste and complex aroma.</a:t>
            </a:r>
            <a:endParaRPr lang="en-US"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de-DE" sz="1300" b="1" dirty="0" smtClean="0">
                <a:solidFill>
                  <a:schemeClr val="accent3">
                    <a:lumMod val="50000"/>
                  </a:schemeClr>
                </a:solidFill>
                <a:ea typeface="华文新魏" panose="02010800040101010101" pitchFamily="2" charset="-122"/>
                <a:cs typeface="Arial" panose="020B0604020202020204" pitchFamily="34" charset="0"/>
              </a:rPr>
              <a:t>品酒辞</a:t>
            </a:r>
            <a:r>
              <a:rPr lang="de-DE" sz="1300" b="1" dirty="0">
                <a:solidFill>
                  <a:schemeClr val="accent3">
                    <a:lumMod val="50000"/>
                  </a:schemeClr>
                </a:solidFill>
                <a:ea typeface="华文新魏" panose="02010800040101010101" pitchFamily="2" charset="-122"/>
                <a:cs typeface="Arial" panose="020B0604020202020204" pitchFamily="34" charset="0"/>
              </a:rPr>
              <a:t>：</a:t>
            </a:r>
            <a:r>
              <a:rPr lang="de-DE" sz="1300" dirty="0">
                <a:solidFill>
                  <a:schemeClr val="accent3">
                    <a:lumMod val="50000"/>
                  </a:schemeClr>
                </a:solidFill>
                <a:ea typeface="华文新魏" panose="02010800040101010101" pitchFamily="2" charset="-122"/>
                <a:cs typeface="Arial" panose="020B0604020202020204" pitchFamily="34" charset="0"/>
              </a:rPr>
              <a:t>这款至臻艺术的多品种混酿，主要由托斯卡纳高贵的桑娇维塞酿制，10% </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de-DE" sz="1300" dirty="0">
                <a:solidFill>
                  <a:schemeClr val="accent3">
                    <a:lumMod val="50000"/>
                  </a:schemeClr>
                </a:solidFill>
                <a:ea typeface="华文新魏" panose="02010800040101010101" pitchFamily="2" charset="-122"/>
                <a:cs typeface="Arial" panose="020B0604020202020204" pitchFamily="34" charset="0"/>
              </a:rPr>
              <a:t> </a:t>
            </a:r>
            <a:r>
              <a:rPr lang="de-DE" sz="1300" dirty="0" smtClean="0">
                <a:solidFill>
                  <a:schemeClr val="accent3">
                    <a:lumMod val="50000"/>
                  </a:schemeClr>
                </a:solidFill>
                <a:ea typeface="华文新魏" panose="02010800040101010101" pitchFamily="2" charset="-122"/>
                <a:cs typeface="Arial" panose="020B0604020202020204" pitchFamily="34" charset="0"/>
              </a:rPr>
              <a:t>     的赤霞珠为该酒提供了理想的骨架和酒体</a:t>
            </a:r>
            <a:r>
              <a:rPr lang="de-DE" sz="1300" dirty="0">
                <a:solidFill>
                  <a:schemeClr val="accent3">
                    <a:lumMod val="50000"/>
                  </a:schemeClr>
                </a:solidFill>
                <a:ea typeface="华文新魏" panose="02010800040101010101" pitchFamily="2" charset="-122"/>
                <a:cs typeface="Arial" panose="020B0604020202020204" pitchFamily="34" charset="0"/>
              </a:rPr>
              <a:t>，10% 的梅洛则增添了一种无与伦比的</a:t>
            </a:r>
            <a:r>
              <a:rPr lang="de-DE" sz="1300" dirty="0" smtClean="0">
                <a:solidFill>
                  <a:schemeClr val="accent3">
                    <a:lumMod val="50000"/>
                  </a:schemeClr>
                </a:solidFill>
                <a:ea typeface="华文新魏" panose="02010800040101010101" pitchFamily="2" charset="-122"/>
                <a:cs typeface="Arial" panose="020B0604020202020204" pitchFamily="34" charset="0"/>
              </a:rPr>
              <a:t>柔</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de-DE" sz="1300" dirty="0">
                <a:solidFill>
                  <a:schemeClr val="accent3">
                    <a:lumMod val="50000"/>
                  </a:schemeClr>
                </a:solidFill>
                <a:ea typeface="华文新魏" panose="02010800040101010101" pitchFamily="2" charset="-122"/>
                <a:cs typeface="Arial" panose="020B0604020202020204" pitchFamily="34" charset="0"/>
              </a:rPr>
              <a:t> </a:t>
            </a:r>
            <a:r>
              <a:rPr lang="de-DE" sz="1300" dirty="0" smtClean="0">
                <a:solidFill>
                  <a:schemeClr val="accent3">
                    <a:lumMod val="50000"/>
                  </a:schemeClr>
                </a:solidFill>
                <a:ea typeface="华文新魏" panose="02010800040101010101" pitchFamily="2" charset="-122"/>
                <a:cs typeface="Arial" panose="020B0604020202020204" pitchFamily="34" charset="0"/>
              </a:rPr>
              <a:t>     顺</a:t>
            </a:r>
            <a:r>
              <a:rPr lang="de-DE" sz="1300" dirty="0">
                <a:solidFill>
                  <a:schemeClr val="accent3">
                    <a:lumMod val="50000"/>
                  </a:schemeClr>
                </a:solidFill>
                <a:ea typeface="华文新魏" panose="02010800040101010101" pitchFamily="2" charset="-122"/>
                <a:cs typeface="Arial" panose="020B0604020202020204" pitchFamily="34" charset="0"/>
              </a:rPr>
              <a:t>。由于高规格的葡萄甄选和长达</a:t>
            </a:r>
            <a:r>
              <a:rPr lang="de-DE" sz="1300" dirty="0" smtClean="0">
                <a:solidFill>
                  <a:schemeClr val="accent3">
                    <a:lumMod val="50000"/>
                  </a:schemeClr>
                </a:solidFill>
                <a:ea typeface="华文新魏" panose="02010800040101010101" pitchFamily="2" charset="-122"/>
                <a:cs typeface="Arial" panose="020B0604020202020204" pitchFamily="34" charset="0"/>
              </a:rPr>
              <a:t>30个月的陈年过程</a:t>
            </a:r>
            <a:r>
              <a:rPr lang="de-DE" sz="1300" dirty="0">
                <a:solidFill>
                  <a:schemeClr val="accent3">
                    <a:lumMod val="50000"/>
                  </a:schemeClr>
                </a:solidFill>
                <a:ea typeface="华文新魏" panose="02010800040101010101" pitchFamily="2" charset="-122"/>
                <a:cs typeface="Arial" panose="020B0604020202020204" pitchFamily="34" charset="0"/>
              </a:rPr>
              <a:t>，这款光之子带给饮者一种</a:t>
            </a:r>
            <a:r>
              <a:rPr lang="de-DE" sz="1300" dirty="0" smtClean="0">
                <a:solidFill>
                  <a:schemeClr val="accent3">
                    <a:lumMod val="50000"/>
                  </a:schemeClr>
                </a:solidFill>
                <a:ea typeface="华文新魏" panose="02010800040101010101" pitchFamily="2" charset="-122"/>
                <a:cs typeface="Arial" panose="020B0604020202020204" pitchFamily="34" charset="0"/>
              </a:rPr>
              <a:t>平</a:t>
            </a:r>
            <a:endParaRPr lang="de-DE"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de-DE" sz="1300" dirty="0">
                <a:solidFill>
                  <a:schemeClr val="accent3">
                    <a:lumMod val="50000"/>
                  </a:schemeClr>
                </a:solidFill>
                <a:ea typeface="华文新魏" panose="02010800040101010101" pitchFamily="2" charset="-122"/>
                <a:cs typeface="Arial" panose="020B0604020202020204" pitchFamily="34" charset="0"/>
              </a:rPr>
              <a:t> </a:t>
            </a:r>
            <a:r>
              <a:rPr lang="de-DE" sz="1300" dirty="0" smtClean="0">
                <a:solidFill>
                  <a:schemeClr val="accent3">
                    <a:lumMod val="50000"/>
                  </a:schemeClr>
                </a:solidFill>
                <a:ea typeface="华文新魏" panose="02010800040101010101" pitchFamily="2" charset="-122"/>
                <a:cs typeface="Arial" panose="020B0604020202020204" pitchFamily="34" charset="0"/>
              </a:rPr>
              <a:t>     衡至极的印象</a:t>
            </a:r>
            <a:r>
              <a:rPr lang="de-DE" sz="1300" dirty="0">
                <a:solidFill>
                  <a:schemeClr val="accent3">
                    <a:lumMod val="50000"/>
                  </a:schemeClr>
                </a:solidFill>
                <a:ea typeface="华文新魏" panose="02010800040101010101" pitchFamily="2" charset="-122"/>
                <a:cs typeface="Arial" panose="020B0604020202020204" pitchFamily="34" charset="0"/>
              </a:rPr>
              <a:t>，骨架坚实，口感饱满，且香气复杂多变</a:t>
            </a:r>
            <a:r>
              <a:rPr lang="de-DE" sz="1300" dirty="0" smtClean="0">
                <a:solidFill>
                  <a:schemeClr val="accent3">
                    <a:lumMod val="50000"/>
                  </a:schemeClr>
                </a:solidFill>
                <a:ea typeface="华文新魏" panose="02010800040101010101" pitchFamily="2" charset="-122"/>
                <a:cs typeface="Arial" panose="020B0604020202020204" pitchFamily="34" charset="0"/>
              </a:rPr>
              <a:t>。</a:t>
            </a:r>
            <a:endParaRPr lang="en-US"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de-DE" sz="1300" b="1" dirty="0" smtClean="0">
                <a:solidFill>
                  <a:schemeClr val="accent3">
                    <a:lumMod val="50000"/>
                  </a:schemeClr>
                </a:solidFill>
                <a:ea typeface="华文新魏" panose="02010800040101010101" pitchFamily="2" charset="-122"/>
                <a:cs typeface="Arial" panose="020B0604020202020204" pitchFamily="34" charset="0"/>
              </a:rPr>
              <a:t>Pairs with</a:t>
            </a:r>
            <a:r>
              <a:rPr lang="zh-CN" altLang="en-US" sz="1300" b="1" dirty="0" smtClean="0">
                <a:solidFill>
                  <a:schemeClr val="accent3">
                    <a:lumMod val="50000"/>
                  </a:schemeClr>
                </a:solidFill>
                <a:ea typeface="华文新魏" panose="02010800040101010101" pitchFamily="2" charset="-122"/>
                <a:cs typeface="Arial" panose="020B0604020202020204" pitchFamily="34" charset="0"/>
              </a:rPr>
              <a:t>食物搭配</a:t>
            </a:r>
            <a:r>
              <a:rPr lang="de-DE" sz="1300" b="1" dirty="0" smtClean="0">
                <a:solidFill>
                  <a:schemeClr val="accent3">
                    <a:lumMod val="50000"/>
                  </a:schemeClr>
                </a:solidFill>
                <a:ea typeface="华文新魏" panose="02010800040101010101" pitchFamily="2" charset="-122"/>
                <a:cs typeface="Arial" panose="020B0604020202020204" pitchFamily="34" charset="0"/>
              </a:rPr>
              <a:t>: </a:t>
            </a:r>
            <a:r>
              <a:rPr lang="en-US" sz="1300" dirty="0" smtClean="0">
                <a:solidFill>
                  <a:schemeClr val="accent3">
                    <a:lumMod val="50000"/>
                  </a:schemeClr>
                </a:solidFill>
                <a:ea typeface="华文新魏" panose="02010800040101010101" pitchFamily="2" charset="-122"/>
                <a:cs typeface="Arial" panose="020B0604020202020204" pitchFamily="34" charset="0"/>
              </a:rPr>
              <a:t>Festive </a:t>
            </a:r>
            <a:r>
              <a:rPr lang="en-US" sz="1300" dirty="0">
                <a:solidFill>
                  <a:schemeClr val="accent3">
                    <a:lumMod val="50000"/>
                  </a:schemeClr>
                </a:solidFill>
                <a:ea typeface="华文新魏" panose="02010800040101010101" pitchFamily="2" charset="-122"/>
                <a:cs typeface="Arial" panose="020B0604020202020204" pitchFamily="34" charset="0"/>
              </a:rPr>
              <a:t>meals, leg of lamb, rabbit, stews, lasagna, game dishes</a:t>
            </a:r>
            <a:r>
              <a:rPr lang="en-US" sz="1300" dirty="0" smtClean="0">
                <a:solidFill>
                  <a:schemeClr val="accent3">
                    <a:lumMod val="50000"/>
                  </a:schemeClr>
                </a:solidFill>
                <a:ea typeface="华文新魏" panose="02010800040101010101" pitchFamily="2" charset="-122"/>
                <a:cs typeface="Arial" panose="020B0604020202020204" pitchFamily="34" charset="0"/>
              </a:rPr>
              <a:t>. </a:t>
            </a:r>
            <a:r>
              <a:rPr lang="zh-CN" altLang="en-US" sz="1300" dirty="0">
                <a:solidFill>
                  <a:schemeClr val="accent3">
                    <a:lumMod val="50000"/>
                  </a:schemeClr>
                </a:solidFill>
                <a:ea typeface="华文新魏" panose="02010800040101010101" pitchFamily="2" charset="-122"/>
                <a:cs typeface="Arial" panose="020B0604020202020204" pitchFamily="34" charset="0"/>
              </a:rPr>
              <a:t>节日盛宴、羊腿、兔肉、 炖菜、意式千层面、</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野味</a:t>
            </a:r>
            <a:endParaRPr lang="en-US" altLang="zh-CN" sz="1300" dirty="0" smtClean="0">
              <a:solidFill>
                <a:schemeClr val="accent3">
                  <a:lumMod val="50000"/>
                </a:schemeClr>
              </a:solidFill>
              <a:ea typeface="华文新魏" panose="02010800040101010101" pitchFamily="2" charset="-122"/>
              <a:cs typeface="Arial" panose="020B0604020202020204" pitchFamily="34" charset="0"/>
            </a:endParaRPr>
          </a:p>
          <a:p>
            <a:pPr marL="285750" indent="-285750">
              <a:lnSpc>
                <a:spcPts val="2000"/>
              </a:lnSpc>
              <a:spcBef>
                <a:spcPct val="20000"/>
              </a:spcBef>
              <a:buFont typeface="Arial" panose="020B0604020202020204" pitchFamily="34" charset="0"/>
              <a:buChar char="•"/>
            </a:pPr>
            <a:r>
              <a:rPr lang="en-US" altLang="zh-CN" sz="1300" b="1" dirty="0">
                <a:solidFill>
                  <a:schemeClr val="accent3">
                    <a:lumMod val="50000"/>
                  </a:schemeClr>
                </a:solidFill>
                <a:ea typeface="华文新魏" panose="02010800040101010101" pitchFamily="2" charset="-122"/>
                <a:cs typeface="Arial" panose="020B0604020202020204" pitchFamily="34" charset="0"/>
              </a:rPr>
              <a:t>Medal(s) </a:t>
            </a:r>
            <a:r>
              <a:rPr lang="zh-CN" altLang="en-US" sz="1300" b="1" dirty="0">
                <a:solidFill>
                  <a:schemeClr val="accent3">
                    <a:lumMod val="50000"/>
                  </a:schemeClr>
                </a:solidFill>
                <a:ea typeface="华文新魏" panose="02010800040101010101" pitchFamily="2" charset="-122"/>
                <a:cs typeface="Arial" panose="020B0604020202020204" pitchFamily="34" charset="0"/>
              </a:rPr>
              <a:t>获奖</a:t>
            </a:r>
            <a:r>
              <a:rPr lang="en-US" altLang="zh-CN" sz="1300" b="1" dirty="0">
                <a:solidFill>
                  <a:schemeClr val="accent3">
                    <a:lumMod val="50000"/>
                  </a:schemeClr>
                </a:solidFill>
                <a:ea typeface="华文新魏" panose="02010800040101010101" pitchFamily="2" charset="-122"/>
                <a:cs typeface="Arial" panose="020B0604020202020204" pitchFamily="34" charset="0"/>
              </a:rPr>
              <a:t>: </a:t>
            </a:r>
            <a:endParaRPr lang="en-US" altLang="zh-CN" sz="1300" b="1"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en-US" altLang="zh-CN" sz="1300" dirty="0">
                <a:solidFill>
                  <a:schemeClr val="accent3">
                    <a:lumMod val="50000"/>
                  </a:schemeClr>
                </a:solidFill>
                <a:ea typeface="华文新魏" panose="02010800040101010101" pitchFamily="2" charset="-122"/>
                <a:cs typeface="Arial" panose="020B0604020202020204" pitchFamily="34" charset="0"/>
              </a:rPr>
              <a:t> </a:t>
            </a:r>
            <a:r>
              <a:rPr lang="en-US" altLang="zh-CN" sz="1300" dirty="0" smtClean="0">
                <a:solidFill>
                  <a:schemeClr val="accent3">
                    <a:lumMod val="50000"/>
                  </a:schemeClr>
                </a:solidFill>
                <a:ea typeface="华文新魏" panose="02010800040101010101" pitchFamily="2" charset="-122"/>
                <a:cs typeface="Arial" panose="020B0604020202020204" pitchFamily="34" charset="0"/>
              </a:rPr>
              <a:t>     </a:t>
            </a:r>
            <a:r>
              <a:rPr lang="zh-CN" altLang="en-US" sz="1300" dirty="0" smtClean="0">
                <a:solidFill>
                  <a:schemeClr val="accent3">
                    <a:lumMod val="50000"/>
                  </a:schemeClr>
                </a:solidFill>
                <a:ea typeface="华文新魏" panose="02010800040101010101" pitchFamily="2" charset="-122"/>
                <a:cs typeface="Arial" panose="020B0604020202020204" pitchFamily="34" charset="0"/>
              </a:rPr>
              <a:t>罗伯特 </a:t>
            </a:r>
            <a:r>
              <a:rPr lang="zh-CN" altLang="en-US" sz="1300" dirty="0">
                <a:solidFill>
                  <a:schemeClr val="accent3">
                    <a:lumMod val="50000"/>
                  </a:schemeClr>
                </a:solidFill>
                <a:ea typeface="华文新魏" panose="02010800040101010101" pitchFamily="2" charset="-122"/>
                <a:cs typeface="Arial" panose="020B0604020202020204" pitchFamily="34" charset="0"/>
              </a:rPr>
              <a:t>帕克得分</a:t>
            </a:r>
            <a:r>
              <a:rPr lang="en-US" altLang="zh-CN" sz="1300" dirty="0">
                <a:solidFill>
                  <a:schemeClr val="accent3">
                    <a:lumMod val="50000"/>
                  </a:schemeClr>
                </a:solidFill>
                <a:ea typeface="华文新魏" panose="02010800040101010101" pitchFamily="2" charset="-122"/>
                <a:cs typeface="Arial" panose="020B0604020202020204" pitchFamily="34" charset="0"/>
              </a:rPr>
              <a:t>96</a:t>
            </a:r>
            <a:r>
              <a:rPr lang="zh-CN" altLang="en-US" sz="1300" dirty="0">
                <a:solidFill>
                  <a:schemeClr val="accent3">
                    <a:lumMod val="50000"/>
                  </a:schemeClr>
                </a:solidFill>
                <a:ea typeface="华文新魏" panose="02010800040101010101" pitchFamily="2" charset="-122"/>
                <a:cs typeface="Arial" panose="020B0604020202020204" pitchFamily="34" charset="0"/>
              </a:rPr>
              <a:t>分</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葡萄酒爱好者</a:t>
            </a:r>
            <a:r>
              <a:rPr lang="en-US" altLang="zh-CN" sz="1300" dirty="0">
                <a:solidFill>
                  <a:schemeClr val="accent3">
                    <a:lumMod val="50000"/>
                  </a:schemeClr>
                </a:solidFill>
                <a:ea typeface="华文新魏" panose="02010800040101010101" pitchFamily="2" charset="-122"/>
                <a:cs typeface="Arial" panose="020B0604020202020204" pitchFamily="34" charset="0"/>
              </a:rPr>
              <a:t>》</a:t>
            </a:r>
            <a:r>
              <a:rPr lang="zh-CN" altLang="en-US" sz="1300" dirty="0">
                <a:solidFill>
                  <a:schemeClr val="accent3">
                    <a:lumMod val="50000"/>
                  </a:schemeClr>
                </a:solidFill>
                <a:ea typeface="华文新魏" panose="02010800040101010101" pitchFamily="2" charset="-122"/>
                <a:cs typeface="Arial" panose="020B0604020202020204" pitchFamily="34" charset="0"/>
              </a:rPr>
              <a:t>杂志得分</a:t>
            </a:r>
            <a:r>
              <a:rPr lang="en-US" altLang="zh-CN" sz="1300" dirty="0">
                <a:solidFill>
                  <a:schemeClr val="accent3">
                    <a:lumMod val="50000"/>
                  </a:schemeClr>
                </a:solidFill>
                <a:ea typeface="华文新魏" panose="02010800040101010101" pitchFamily="2" charset="-122"/>
                <a:cs typeface="Arial" panose="020B0604020202020204" pitchFamily="34" charset="0"/>
              </a:rPr>
              <a:t>96</a:t>
            </a:r>
            <a:r>
              <a:rPr lang="zh-CN" altLang="en-US" sz="1300" dirty="0">
                <a:solidFill>
                  <a:schemeClr val="accent3">
                    <a:lumMod val="50000"/>
                  </a:schemeClr>
                </a:solidFill>
                <a:ea typeface="华文新魏" panose="02010800040101010101" pitchFamily="2" charset="-122"/>
                <a:cs typeface="Arial" panose="020B0604020202020204" pitchFamily="34" charset="0"/>
              </a:rPr>
              <a:t>分</a:t>
            </a:r>
            <a:r>
              <a:rPr lang="en-US" altLang="zh-CN" sz="1300" dirty="0" smtClean="0">
                <a:solidFill>
                  <a:schemeClr val="accent3">
                    <a:lumMod val="50000"/>
                  </a:schemeClr>
                </a:solidFill>
                <a:ea typeface="华文新魏" panose="02010800040101010101" pitchFamily="2" charset="-122"/>
                <a:cs typeface="Arial" panose="020B0604020202020204" pitchFamily="34" charset="0"/>
              </a:rPr>
              <a:t>;</a:t>
            </a:r>
            <a:endParaRPr lang="en-US" altLang="zh-CN" sz="1300" dirty="0" smtClean="0">
              <a:solidFill>
                <a:schemeClr val="accent3">
                  <a:lumMod val="50000"/>
                </a:schemeClr>
              </a:solidFill>
              <a:ea typeface="华文新魏" panose="02010800040101010101" pitchFamily="2" charset="-122"/>
              <a:cs typeface="Arial" panose="020B0604020202020204" pitchFamily="34" charset="0"/>
            </a:endParaRPr>
          </a:p>
          <a:p>
            <a:pPr>
              <a:lnSpc>
                <a:spcPts val="2000"/>
              </a:lnSpc>
              <a:spcBef>
                <a:spcPct val="20000"/>
              </a:spcBef>
            </a:pPr>
            <a:r>
              <a:rPr lang="it-IT" altLang="zh-CN" sz="1300" dirty="0" smtClean="0">
                <a:solidFill>
                  <a:schemeClr val="accent3">
                    <a:lumMod val="50000"/>
                  </a:schemeClr>
                </a:solidFill>
                <a:ea typeface="华文新魏" panose="02010800040101010101" pitchFamily="2" charset="-122"/>
                <a:cs typeface="Arial" panose="020B0604020202020204" pitchFamily="34" charset="0"/>
              </a:rPr>
              <a:t>      Robert </a:t>
            </a:r>
            <a:r>
              <a:rPr lang="it-IT" altLang="zh-CN" sz="1300" dirty="0">
                <a:solidFill>
                  <a:schemeClr val="accent3">
                    <a:lumMod val="50000"/>
                  </a:schemeClr>
                </a:solidFill>
                <a:ea typeface="华文新魏" panose="02010800040101010101" pitchFamily="2" charset="-122"/>
                <a:cs typeface="Arial" panose="020B0604020202020204" pitchFamily="34" charset="0"/>
              </a:rPr>
              <a:t>Parker 96/100; Wine </a:t>
            </a:r>
            <a:r>
              <a:rPr lang="it-IT" altLang="zh-CN" sz="1300" dirty="0" smtClean="0">
                <a:solidFill>
                  <a:schemeClr val="accent3">
                    <a:lumMod val="50000"/>
                  </a:schemeClr>
                </a:solidFill>
                <a:ea typeface="华文新魏" panose="02010800040101010101" pitchFamily="2" charset="-122"/>
                <a:cs typeface="Arial" panose="020B0604020202020204" pitchFamily="34" charset="0"/>
              </a:rPr>
              <a:t>Enthusiast 96/100.</a:t>
            </a:r>
            <a:endParaRPr lang="en-US" altLang="zh-CN" sz="1300" dirty="0" smtClean="0">
              <a:solidFill>
                <a:schemeClr val="accent3">
                  <a:lumMod val="50000"/>
                </a:schemeClr>
              </a:solidFill>
              <a:ea typeface="华文新魏" panose="0201080004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内容占位符 3"/>
          <p:cNvSpPr>
            <a:spLocks noGrp="1"/>
          </p:cNvSpPr>
          <p:nvPr>
            <p:ph idx="1"/>
          </p:nvPr>
        </p:nvSpPr>
        <p:spPr/>
        <p:txBody>
          <a:bodyPr/>
          <a:p>
            <a:endParaRPr lang="zh-CN" altLang="en-US"/>
          </a:p>
        </p:txBody>
      </p:sp>
      <p:sp>
        <p:nvSpPr>
          <p:cNvPr id="2" name="灯片编号占位符 1"/>
          <p:cNvSpPr>
            <a:spLocks noGrp="1"/>
          </p:cNvSpPr>
          <p:nvPr>
            <p:ph type="sldNum" sz="quarter" idx="12"/>
          </p:nvPr>
        </p:nvSpPr>
        <p:spPr/>
        <p:txBody>
          <a:bodyPr/>
          <a:p>
            <a:fld id="{A8062C2F-72C7-F64E-A2F9-556013FE438F}" type="slidenum">
              <a:rPr kumimoji="1" lang="zh-CN" altLang="en-US" smtClean="0">
                <a:solidFill>
                  <a:prstClr val="black">
                    <a:tint val="75000"/>
                  </a:prstClr>
                </a:solidFill>
              </a:rPr>
            </a:fld>
            <a:endParaRPr kumimoji="1" lang="zh-CN" altLang="en-US">
              <a:solidFill>
                <a:prstClr val="black">
                  <a:tint val="75000"/>
                </a:prstClr>
              </a:solidFill>
            </a:endParaRPr>
          </a:p>
        </p:txBody>
      </p:sp>
      <p:pic>
        <p:nvPicPr>
          <p:cNvPr id="5" name="图片 4" descr="骏酿"/>
          <p:cNvPicPr>
            <a:picLocks noChangeAspect="1"/>
          </p:cNvPicPr>
          <p:nvPr/>
        </p:nvPicPr>
        <p:blipFill>
          <a:blip r:embed="rId1"/>
          <a:stretch>
            <a:fillRect/>
          </a:stretch>
        </p:blipFill>
        <p:spPr>
          <a:xfrm>
            <a:off x="323215" y="847090"/>
            <a:ext cx="4248150" cy="6004560"/>
          </a:xfrm>
          <a:prstGeom prst="rect">
            <a:avLst/>
          </a:prstGeom>
        </p:spPr>
      </p:pic>
      <p:pic>
        <p:nvPicPr>
          <p:cNvPr id="6" name="图片 5" descr="光之子1"/>
          <p:cNvPicPr>
            <a:picLocks noChangeAspect="1"/>
          </p:cNvPicPr>
          <p:nvPr/>
        </p:nvPicPr>
        <p:blipFill>
          <a:blip r:embed="rId2"/>
          <a:stretch>
            <a:fillRect/>
          </a:stretch>
        </p:blipFill>
        <p:spPr>
          <a:xfrm>
            <a:off x="4571365" y="778510"/>
            <a:ext cx="4204335" cy="59429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1"/>
          <a:stretch>
            <a:fillRect/>
          </a:stretch>
        </p:blipFill>
        <p:spPr>
          <a:xfrm>
            <a:off x="-1484671" y="0"/>
            <a:ext cx="13107627" cy="6858000"/>
          </a:xfrm>
          <a:prstGeom prst="rect">
            <a:avLst/>
          </a:prstGeom>
        </p:spPr>
      </p:pic>
      <p:sp>
        <p:nvSpPr>
          <p:cNvPr id="5" name="Title 1"/>
          <p:cNvSpPr txBox="1"/>
          <p:nvPr/>
        </p:nvSpPr>
        <p:spPr>
          <a:xfrm>
            <a:off x="228600" y="5253550"/>
            <a:ext cx="8229600" cy="133166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3000" baseline="30000" dirty="0">
                <a:solidFill>
                  <a:schemeClr val="bg1"/>
                </a:solidFill>
                <a:latin typeface="华文新魏" panose="02010800040101010101" pitchFamily="2" charset="-122"/>
                <a:ea typeface="华文新魏" panose="02010800040101010101" pitchFamily="2" charset="-122"/>
                <a:cs typeface="华文楷体" panose="02010600040101010101" charset="-122"/>
              </a:rPr>
              <a:t>梅雷托堡第一次见于史籍是在</a:t>
            </a:r>
            <a:r>
              <a:rPr lang="en-US" altLang="zh-TW" sz="3000" baseline="30000" dirty="0">
                <a:solidFill>
                  <a:schemeClr val="bg1"/>
                </a:solidFill>
                <a:latin typeface="华文新魏" panose="02010800040101010101" pitchFamily="2" charset="-122"/>
                <a:ea typeface="华文新魏" panose="02010800040101010101" pitchFamily="2" charset="-122"/>
                <a:cs typeface="华文楷体" panose="02010600040101010101" charset="-122"/>
              </a:rPr>
              <a:t>1256</a:t>
            </a:r>
            <a:r>
              <a:rPr lang="zh-TW" altLang="en-US" sz="3000" baseline="30000" dirty="0">
                <a:solidFill>
                  <a:schemeClr val="bg1"/>
                </a:solidFill>
                <a:latin typeface="华文新魏" panose="02010800040101010101" pitchFamily="2" charset="-122"/>
                <a:ea typeface="华文新魏" panose="02010800040101010101" pitchFamily="2" charset="-122"/>
                <a:cs typeface="华文楷体" panose="02010600040101010101" charset="-122"/>
              </a:rPr>
              <a:t>年，佛罗伦萨教皇派的年度预算手册上，将其作为瑞卡索家族的产业列入。该家族后来也成为基安蒂葡萄酒历史上留有浓郁色彩的家族之一</a:t>
            </a:r>
            <a:r>
              <a:rPr lang="zh-TW" altLang="en-US" sz="2500" baseline="30000" dirty="0">
                <a:solidFill>
                  <a:schemeClr val="bg1"/>
                </a:solidFill>
                <a:latin typeface="华文新魏" panose="02010800040101010101" pitchFamily="2" charset="-122"/>
                <a:ea typeface="华文新魏" panose="02010800040101010101" pitchFamily="2" charset="-122"/>
                <a:cs typeface="华文楷体" panose="02010600040101010101" charset="-122"/>
              </a:rPr>
              <a:t>。</a:t>
            </a:r>
            <a:endParaRPr lang="en-US" sz="2500" dirty="0">
              <a:solidFill>
                <a:schemeClr val="bg1"/>
              </a:solidFill>
              <a:latin typeface="华文新魏" panose="02010800040101010101" pitchFamily="2" charset="-122"/>
              <a:ea typeface="华文新魏" panose="02010800040101010101" pitchFamily="2" charset="-122"/>
              <a:cs typeface="华文楷体" panose="02010600040101010101" charset="-122"/>
            </a:endParaRPr>
          </a:p>
        </p:txBody>
      </p:sp>
      <p:sp>
        <p:nvSpPr>
          <p:cNvPr id="6" name="灯片编号占位符 5"/>
          <p:cNvSpPr>
            <a:spLocks noGrp="1"/>
          </p:cNvSpPr>
          <p:nvPr>
            <p:ph type="sldNum" sz="quarter" idx="12"/>
          </p:nvPr>
        </p:nvSpPr>
        <p:spPr/>
        <p:txBody>
          <a:bodyPr/>
          <a:lstStyle/>
          <a:p>
            <a:fld id="{2EE694A9-4AAC-E244-A012-C6964E4C77EE}"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1042166"/>
            <a:ext cx="9144000" cy="9264118"/>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leto1.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4088" y="192436"/>
            <a:ext cx="11869255" cy="6215741"/>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65959"/>
          </a:xfrm>
        </p:spPr>
        <p:txBody>
          <a:bodyPr>
            <a:normAutofit fontScale="90000"/>
          </a:bodyPr>
          <a:lstStyle/>
          <a:p>
            <a:r>
              <a:rPr lang="zh-TW" altLang="en-US" sz="2200" b="1" dirty="0">
                <a:latin typeface="华文新魏" panose="02010800040101010101" pitchFamily="2" charset="-122"/>
                <a:ea typeface="华文新魏" panose="02010800040101010101" pitchFamily="2" charset="-122"/>
                <a:cs typeface="华文楷体" panose="02010600040101010101" charset="-122"/>
              </a:rPr>
              <a:t>梅雷托堡仔细研究了哪片土地最适合葡萄种植，这些地块被分成五个独立的葡萄园，每一个葡萄园都具有自己独特的个性。</a:t>
            </a:r>
            <a:endParaRPr lang="en-US" sz="2200" b="1" dirty="0">
              <a:latin typeface="华文新魏" panose="02010800040101010101" pitchFamily="2" charset="-122"/>
              <a:ea typeface="华文新魏" panose="02010800040101010101" pitchFamily="2" charset="-122"/>
              <a:cs typeface="华文楷体" panose="02010600040101010101" charset="-122"/>
            </a:endParaRPr>
          </a:p>
        </p:txBody>
      </p:sp>
      <p:pic>
        <p:nvPicPr>
          <p:cNvPr id="4" name="Content Placeholder 3"/>
          <p:cNvPicPr>
            <a:picLocks noGrp="1" noChangeAspect="1"/>
          </p:cNvPicPr>
          <p:nvPr>
            <p:ph idx="1"/>
          </p:nvPr>
        </p:nvPicPr>
        <p:blipFill>
          <a:blip r:embed="rId1"/>
          <a:srcRect t="1730" b="1730"/>
          <a:stretch>
            <a:fillRect/>
          </a:stretch>
        </p:blipFill>
        <p:spPr>
          <a:xfrm>
            <a:off x="788856" y="1782600"/>
            <a:ext cx="7897943" cy="4343564"/>
          </a:xfrm>
        </p:spPr>
      </p:pic>
      <p:sp>
        <p:nvSpPr>
          <p:cNvPr id="3" name="灯片编号占位符 2"/>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leto5.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653" y="0"/>
            <a:ext cx="10287001" cy="6858000"/>
          </a:xfrm>
          <a:prstGeom prst="rect">
            <a:avLst/>
          </a:prstGeom>
        </p:spPr>
      </p:pic>
      <p:sp>
        <p:nvSpPr>
          <p:cNvPr id="2" name="Rectangle 1"/>
          <p:cNvSpPr/>
          <p:nvPr/>
        </p:nvSpPr>
        <p:spPr>
          <a:xfrm>
            <a:off x="4113838" y="4503043"/>
            <a:ext cx="4572000" cy="1785104"/>
          </a:xfrm>
          <a:prstGeom prst="rect">
            <a:avLst/>
          </a:prstGeom>
        </p:spPr>
        <p:txBody>
          <a:bodyPr>
            <a:spAutoFit/>
          </a:bodyPr>
          <a:lstStyle/>
          <a:p>
            <a:r>
              <a:rPr lang="en-US" sz="3000" b="1" i="1" dirty="0">
                <a:solidFill>
                  <a:srgbClr val="FFFFFF"/>
                </a:solidFill>
                <a:ea typeface="华文新魏" panose="02010800040101010101" pitchFamily="2" charset="-122"/>
                <a:cs typeface="华文楷体" panose="02010600040101010101" charset="-122"/>
              </a:rPr>
              <a:t>“</a:t>
            </a:r>
            <a:r>
              <a:rPr lang="zh-TW" altLang="en-US" sz="3000" baseline="30000" dirty="0">
                <a:solidFill>
                  <a:srgbClr val="FFFFFF"/>
                </a:solidFill>
                <a:ea typeface="华文新魏" panose="02010800040101010101" pitchFamily="2" charset="-122"/>
                <a:cs typeface="华文楷体" panose="02010600040101010101" charset="-122"/>
              </a:rPr>
              <a:t>“环境可持续发展是一个艰难的挑战，但也是能创造经久不衰价值的少数事物之一”</a:t>
            </a:r>
            <a:endParaRPr lang="zh-TW" altLang="en-US" sz="3000" baseline="30000" dirty="0">
              <a:solidFill>
                <a:srgbClr val="FFFFFF"/>
              </a:solidFill>
              <a:ea typeface="华文新魏" panose="02010800040101010101" pitchFamily="2" charset="-122"/>
              <a:cs typeface="华文楷体" panose="02010600040101010101" charset="-122"/>
            </a:endParaRPr>
          </a:p>
          <a:p>
            <a:r>
              <a:rPr lang="en-US" sz="3000" baseline="30000" dirty="0" smtClean="0">
                <a:solidFill>
                  <a:srgbClr val="FFFFFF"/>
                </a:solidFill>
                <a:ea typeface="华文新魏" panose="02010800040101010101" pitchFamily="2" charset="-122"/>
                <a:cs typeface="华文楷体" panose="02010600040101010101" charset="-122"/>
              </a:rPr>
              <a:t>Michele </a:t>
            </a:r>
            <a:r>
              <a:rPr lang="en-US" sz="3000" baseline="30000" dirty="0" err="1">
                <a:solidFill>
                  <a:srgbClr val="FFFFFF"/>
                </a:solidFill>
                <a:ea typeface="华文新魏" panose="02010800040101010101" pitchFamily="2" charset="-122"/>
                <a:cs typeface="华文楷体" panose="02010600040101010101" charset="-122"/>
              </a:rPr>
              <a:t>Contarese</a:t>
            </a:r>
            <a:endParaRPr lang="en-US" sz="3000" baseline="30000" dirty="0">
              <a:solidFill>
                <a:srgbClr val="FFFFFF"/>
              </a:solidFill>
              <a:ea typeface="华文新魏" panose="02010800040101010101" pitchFamily="2" charset="-122"/>
              <a:cs typeface="华文楷体" panose="02010600040101010101" charset="-122"/>
            </a:endParaRPr>
          </a:p>
          <a:p>
            <a:r>
              <a:rPr lang="zh-TW" altLang="en-US" sz="3000" baseline="30000" dirty="0">
                <a:solidFill>
                  <a:srgbClr val="FFFFFF"/>
                </a:solidFill>
                <a:ea typeface="华文新魏" panose="02010800040101010101" pitchFamily="2" charset="-122"/>
                <a:cs typeface="华文楷体" panose="02010600040101010101" charset="-122"/>
              </a:rPr>
              <a:t>米盖尔</a:t>
            </a:r>
            <a:r>
              <a:rPr lang="en-US" altLang="zh-TW" sz="3000" baseline="30000" dirty="0">
                <a:solidFill>
                  <a:srgbClr val="FFFFFF"/>
                </a:solidFill>
                <a:ea typeface="华文新魏" panose="02010800040101010101" pitchFamily="2" charset="-122"/>
                <a:cs typeface="华文楷体" panose="02010600040101010101" charset="-122"/>
              </a:rPr>
              <a:t>·</a:t>
            </a:r>
            <a:r>
              <a:rPr lang="zh-TW" altLang="en-US" sz="3000" baseline="30000" dirty="0">
                <a:solidFill>
                  <a:srgbClr val="FFFFFF"/>
                </a:solidFill>
                <a:ea typeface="华文新魏" panose="02010800040101010101" pitchFamily="2" charset="-122"/>
                <a:cs typeface="华文楷体" panose="02010600040101010101" charset="-122"/>
              </a:rPr>
              <a:t>康塔忒塞，梅雷托堡商务总监</a:t>
            </a:r>
            <a:endParaRPr lang="zh-TW" altLang="en-US" sz="3000" b="1" baseline="30000" dirty="0">
              <a:solidFill>
                <a:srgbClr val="FFFFFF"/>
              </a:solidFill>
              <a:ea typeface="华文新魏" panose="02010800040101010101" pitchFamily="2" charset="-122"/>
              <a:cs typeface="华文楷体" panose="02010600040101010101" charset="-122"/>
            </a:endParaRPr>
          </a:p>
        </p:txBody>
      </p:sp>
      <p:sp>
        <p:nvSpPr>
          <p:cNvPr id="3" name="灯片编号占位符 2"/>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gneti1.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6478" y="19242"/>
            <a:ext cx="10285492" cy="6838758"/>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va3.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2395" y="1"/>
            <a:ext cx="10314432" cy="6858000"/>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va2.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767" y="0"/>
            <a:ext cx="10314433" cy="6858000"/>
          </a:xfrm>
          <a:prstGeom prst="rect">
            <a:avLst/>
          </a:prstGeom>
        </p:spPr>
      </p:pic>
      <p:sp>
        <p:nvSpPr>
          <p:cNvPr id="2" name="灯片编号占位符 1"/>
          <p:cNvSpPr>
            <a:spLocks noGrp="1"/>
          </p:cNvSpPr>
          <p:nvPr>
            <p:ph type="sldNum" sz="quarter" idx="12"/>
          </p:nvPr>
        </p:nvSpPr>
        <p:spPr/>
        <p:txBody>
          <a:bodyPr/>
          <a:lstStyle/>
          <a:p>
            <a:fld id="{A8062C2F-72C7-F64E-A2F9-556013FE438F}" type="slidenum">
              <a:rPr kumimoji="1" lang="zh-CN" altLang="en-US" smtClean="0">
                <a:solidFill>
                  <a:prstClr val="black">
                    <a:tint val="75000"/>
                  </a:prstClr>
                </a:solidFill>
              </a:rPr>
            </a:fld>
            <a:endParaRPr kumimoji="1" lang="zh-CN" altLang="en-US" dirty="0">
              <a:solidFill>
                <a:prstClr val="black">
                  <a:tint val="75000"/>
                </a:prst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4773</Words>
  <Application>WPS 演示</Application>
  <PresentationFormat>On-screen Show (4:3)</PresentationFormat>
  <Paragraphs>118</Paragraphs>
  <Slides>17</Slides>
  <Notes>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宋体</vt:lpstr>
      <vt:lpstr>Wingdings</vt:lpstr>
      <vt:lpstr>Stag Light</vt:lpstr>
      <vt:lpstr>微软雅黑</vt:lpstr>
      <vt:lpstr>Stag Book</vt:lpstr>
      <vt:lpstr>Arial</vt:lpstr>
      <vt:lpstr>DilleniaUPC</vt:lpstr>
      <vt:lpstr>华文新魏</vt:lpstr>
      <vt:lpstr>华文楷体</vt:lpstr>
      <vt:lpstr>HakusyuInsoutai_kk</vt:lpstr>
      <vt:lpstr>Calibri</vt:lpstr>
      <vt:lpstr>Arial Unicode MS</vt:lpstr>
      <vt:lpstr>Microsoft Sans Serif</vt:lpstr>
      <vt:lpstr>Office 主题</vt:lpstr>
      <vt:lpstr>Castello di Meleto 梅雷托堡</vt:lpstr>
      <vt:lpstr>PowerPoint 演示文稿</vt:lpstr>
      <vt:lpstr>PowerPoint 演示文稿</vt:lpstr>
      <vt:lpstr>PowerPoint 演示文稿</vt:lpstr>
      <vt:lpstr>梅雷托堡仔细研究了哪片土地最适合葡萄种植，这些地块被分成五个独立的葡萄园，每一个葡萄园都具有自己独特的个性。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Castello di Meleto San Pietro 梅雷托堡圣嘉园干红</vt:lpstr>
      <vt:lpstr>Meleto BORGAIO  梅雷托堡圣博园干红</vt:lpstr>
      <vt:lpstr>GRAN CALESSE 2014 Primitivo  骏酿普瑞米提芙干红葡萄酒限量版2014 </vt:lpstr>
      <vt:lpstr>Castello di Meleto 2010 Principe Nuri 梅雷托堡精选光之子干红葡萄酒 2010</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镜花水月13400034458</cp:lastModifiedBy>
  <cp:revision>407</cp:revision>
  <cp:lastPrinted>2017-03-22T16:32:00Z</cp:lastPrinted>
  <dcterms:created xsi:type="dcterms:W3CDTF">2006-08-16T00:00:00Z</dcterms:created>
  <dcterms:modified xsi:type="dcterms:W3CDTF">2018-06-26T06:49:25Z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2052-10.1.0.7452</vt:lpwstr>
  </property>
</Properties>
</file>